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93" r:id="rId2"/>
    <p:sldId id="257" r:id="rId3"/>
    <p:sldId id="258" r:id="rId4"/>
    <p:sldId id="259" r:id="rId5"/>
    <p:sldId id="268" r:id="rId6"/>
    <p:sldId id="260" r:id="rId7"/>
    <p:sldId id="261" r:id="rId8"/>
    <p:sldId id="287" r:id="rId9"/>
    <p:sldId id="263" r:id="rId10"/>
    <p:sldId id="294" r:id="rId11"/>
    <p:sldId id="265" r:id="rId12"/>
    <p:sldId id="289" r:id="rId13"/>
    <p:sldId id="290" r:id="rId14"/>
    <p:sldId id="269" r:id="rId15"/>
    <p:sldId id="284" r:id="rId16"/>
    <p:sldId id="295" r:id="rId17"/>
    <p:sldId id="270" r:id="rId18"/>
    <p:sldId id="291" r:id="rId19"/>
    <p:sldId id="273" r:id="rId20"/>
    <p:sldId id="292" r:id="rId21"/>
    <p:sldId id="275" r:id="rId22"/>
    <p:sldId id="276" r:id="rId23"/>
    <p:sldId id="277" r:id="rId24"/>
    <p:sldId id="278" r:id="rId25"/>
    <p:sldId id="279" r:id="rId26"/>
    <p:sldId id="280" r:id="rId27"/>
    <p:sldId id="283" r:id="rId28"/>
  </p:sldIdLst>
  <p:sldSz cx="13004800" cy="9753600"/>
  <p:notesSz cx="6858000" cy="9144000"/>
  <p:defaultTextStyle>
    <a:lvl1pPr algn="ctr">
      <a:defRPr sz="4200">
        <a:latin typeface="Calibri"/>
        <a:ea typeface="Calibri"/>
        <a:cs typeface="Calibri"/>
        <a:sym typeface="Calibri"/>
      </a:defRPr>
    </a:lvl1pPr>
    <a:lvl2pPr indent="457200" algn="ctr">
      <a:defRPr sz="4200">
        <a:latin typeface="Calibri"/>
        <a:ea typeface="Calibri"/>
        <a:cs typeface="Calibri"/>
        <a:sym typeface="Calibri"/>
      </a:defRPr>
    </a:lvl2pPr>
    <a:lvl3pPr indent="914400" algn="ctr">
      <a:defRPr sz="4200">
        <a:latin typeface="Calibri"/>
        <a:ea typeface="Calibri"/>
        <a:cs typeface="Calibri"/>
        <a:sym typeface="Calibri"/>
      </a:defRPr>
    </a:lvl3pPr>
    <a:lvl4pPr indent="1371600" algn="ctr">
      <a:defRPr sz="4200">
        <a:latin typeface="Calibri"/>
        <a:ea typeface="Calibri"/>
        <a:cs typeface="Calibri"/>
        <a:sym typeface="Calibri"/>
      </a:defRPr>
    </a:lvl4pPr>
    <a:lvl5pPr indent="1828800" algn="ctr">
      <a:defRPr sz="4200">
        <a:latin typeface="Calibri"/>
        <a:ea typeface="Calibri"/>
        <a:cs typeface="Calibri"/>
        <a:sym typeface="Calibri"/>
      </a:defRPr>
    </a:lvl5pPr>
    <a:lvl6pPr indent="2286000" algn="ctr">
      <a:defRPr sz="4200">
        <a:latin typeface="Calibri"/>
        <a:ea typeface="Calibri"/>
        <a:cs typeface="Calibri"/>
        <a:sym typeface="Calibri"/>
      </a:defRPr>
    </a:lvl6pPr>
    <a:lvl7pPr indent="2743200" algn="ctr">
      <a:defRPr sz="4200">
        <a:latin typeface="Calibri"/>
        <a:ea typeface="Calibri"/>
        <a:cs typeface="Calibri"/>
        <a:sym typeface="Calibri"/>
      </a:defRPr>
    </a:lvl7pPr>
    <a:lvl8pPr indent="3200400" algn="ctr">
      <a:defRPr sz="4200">
        <a:latin typeface="Calibri"/>
        <a:ea typeface="Calibri"/>
        <a:cs typeface="Calibri"/>
        <a:sym typeface="Calibri"/>
      </a:defRPr>
    </a:lvl8pPr>
    <a:lvl9pPr indent="3657600" algn="ctr">
      <a:defRPr sz="4200"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jo Chang" initials="JC" lastIdx="5" clrIdx="0"/>
  <p:cmAuthor id="1" name="Marsha Harrison (US)" initials="MH(" lastIdx="5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555" autoAdjust="0"/>
  </p:normalViewPr>
  <p:slideViewPr>
    <p:cSldViewPr snapToGrid="0">
      <p:cViewPr varScale="1">
        <p:scale>
          <a:sx n="78" d="100"/>
          <a:sy n="78" d="100"/>
        </p:scale>
        <p:origin x="1662" y="10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icrosoft%20PowerPoint%20&#30340;&#22294;&#34920;%20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'[Microsoft PowerPoint 的圖表 ]Sheet1'!$A$2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31-4B6B-8F52-394795DDF50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31-4B6B-8F52-394795DDF50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631-4B6B-8F52-394795DDF50D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631-4B6B-8F52-394795DDF50D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631-4B6B-8F52-394795DDF50D}"/>
              </c:ext>
            </c:extLst>
          </c:dPt>
          <c:cat>
            <c:strRef>
              <c:f>'[Microsoft PowerPoint 的圖表 ]Sheet1'!$B$1:$F$1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'[Microsoft PowerPoint 的圖表 ]Sheet1'!$B$2:$F$2</c:f>
              <c:numCache>
                <c:formatCode>General</c:formatCode>
                <c:ptCount val="5"/>
                <c:pt idx="0">
                  <c:v>70548</c:v>
                </c:pt>
                <c:pt idx="1">
                  <c:v>79855</c:v>
                </c:pt>
                <c:pt idx="2">
                  <c:v>94199</c:v>
                </c:pt>
                <c:pt idx="3">
                  <c:v>116000</c:v>
                </c:pt>
                <c:pt idx="4">
                  <c:v>146000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631-4B6B-8F52-394795DDF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318096"/>
        <c:axId val="202318656"/>
      </c:barChart>
      <c:catAx>
        <c:axId val="20231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202318656"/>
        <c:crossesAt val="0"/>
        <c:auto val="1"/>
        <c:lblAlgn val="ctr"/>
        <c:lblOffset val="100"/>
        <c:noMultiLvlLbl val="0"/>
      </c:catAx>
      <c:valAx>
        <c:axId val="20231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20231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C3-491B-B0D4-5C265D1481F5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C3-491B-B0D4-5C265D1481F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DC3-491B-B0D4-5C265D1481F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DC3-491B-B0D4-5C265D1481F5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DC3-491B-B0D4-5C265D1481F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rPr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DC3-491B-B0D4-5C265D1481F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170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DC3-491B-B0D4-5C265D1481F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en-US" sz="2000" dirty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250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DC3-491B-B0D4-5C265D1481F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en-US" sz="2000" dirty="0"/>
                      <a:t>400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DC3-491B-B0D4-5C265D1481F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252981298747872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en-US" sz="2400" dirty="0">
                        <a:solidFill>
                          <a:srgbClr val="FF0000"/>
                        </a:solidFill>
                      </a:rPr>
                      <a:t>600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DC3-491B-B0D4-5C265D1481F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工作表1!$A$2:$A$7</c:f>
              <c:numCache>
                <c:formatCode>General</c:formatCode>
                <c:ptCount val="6"/>
                <c:pt idx="0">
                  <c:v>2006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2015</c:v>
                </c:pt>
              </c:numCache>
            </c:num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10</c:v>
                </c:pt>
                <c:pt idx="1">
                  <c:v>170</c:v>
                </c:pt>
                <c:pt idx="2">
                  <c:v>250</c:v>
                </c:pt>
                <c:pt idx="3">
                  <c:v>400</c:v>
                </c:pt>
                <c:pt idx="4">
                  <c:v>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DC3-491B-B0D4-5C265D1481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7513280"/>
        <c:axId val="277513840"/>
        <c:axId val="0"/>
      </c:bar3DChart>
      <c:catAx>
        <c:axId val="27751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277513840"/>
        <c:crosses val="autoZero"/>
        <c:auto val="1"/>
        <c:lblAlgn val="ctr"/>
        <c:lblOffset val="100"/>
        <c:noMultiLvlLbl val="0"/>
      </c:catAx>
      <c:valAx>
        <c:axId val="27751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27751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anchor="t" anchorCtr="0"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0.00655</cdr:x>
      <cdr:y>0</cdr:y>
    </cdr:from>
    <cdr:to>
      <cdr:x>0.47056</cdr:x>
      <cdr:y>0.06407</cdr:y>
    </cdr:to>
    <cdr:sp macro="" textlink="">
      <cdr:nvSpPr>
        <cdr:cNvPr id="2" name="文字方塊 4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159" y="0"/>
          <a:ext cx="2418006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umimoji="1" sz="4200" kern="120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umimoji="1" sz="4200" kern="120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umimoji="1" sz="4200" kern="120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umimoji="1" sz="4200" kern="120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umimoji="1" sz="4200" kern="120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defRPr>
          </a:lvl5pPr>
          <a:lvl6pPr marL="2286000" algn="l" defTabSz="914400" rtl="0" eaLnBrk="1" latinLnBrk="0" hangingPunct="1">
            <a:defRPr kumimoji="1" sz="4200" kern="120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defRPr>
          </a:lvl6pPr>
          <a:lvl7pPr marL="2743200" algn="l" defTabSz="914400" rtl="0" eaLnBrk="1" latinLnBrk="0" hangingPunct="1">
            <a:defRPr kumimoji="1" sz="4200" kern="120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defRPr>
          </a:lvl7pPr>
          <a:lvl8pPr marL="3200400" algn="l" defTabSz="914400" rtl="0" eaLnBrk="1" latinLnBrk="0" hangingPunct="1">
            <a:defRPr kumimoji="1" sz="4200" kern="120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defRPr>
          </a:lvl8pPr>
          <a:lvl9pPr marL="3657600" algn="l" defTabSz="914400" rtl="0" eaLnBrk="1" latinLnBrk="0" hangingPunct="1">
            <a:defRPr kumimoji="1" sz="4200" kern="120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defRPr>
          </a:lvl9pPr>
        </a:lstStyle>
        <a:p xmlns:a="http://schemas.openxmlformats.org/drawingml/2006/main">
          <a:pPr algn="l" eaLnBrk="1" hangingPunct="1"/>
          <a:r>
            <a: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 </a:t>
          </a:r>
          <a:r>
            <a:rPr lang="en-US" altLang="zh-TW" sz="1600" dirty="0" err="1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Q’ty</a:t>
          </a:r>
          <a:r>
            <a: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/Monthly</a:t>
          </a:r>
          <a:endParaRPr lang="zh-TW" altLang="en-US" sz="16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微軟正黑體" panose="020B0604030504040204" pitchFamily="34" charset="-120"/>
            <a:cs typeface="Verdana" panose="020B060403050404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2139296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4E3A9D5-12F7-401B-AB84-41F5458E8FF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210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7196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4E3A9D5-12F7-401B-AB84-41F5458E8FF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023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027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12088331" y="1492422"/>
            <a:ext cx="885777" cy="7702609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image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6136" y="463066"/>
            <a:ext cx="8405084" cy="72220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4846215" y="2189898"/>
            <a:ext cx="6175748" cy="283482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4846215" y="5024718"/>
            <a:ext cx="6192689" cy="1796298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solidFill>
                  <a:srgbClr val="FFFFFF"/>
                </a:solidFill>
              </a:defRPr>
            </a:lvl1pPr>
            <a:lvl2pPr marL="0" indent="457200">
              <a:buSzTx/>
              <a:buFontTx/>
              <a:buNone/>
              <a:defRPr sz="2400" b="1">
                <a:solidFill>
                  <a:srgbClr val="FFFFFF"/>
                </a:solidFill>
              </a:defRPr>
            </a:lvl2pPr>
            <a:lvl3pPr marL="0" indent="914400">
              <a:buSzTx/>
              <a:buFontTx/>
              <a:buNone/>
              <a:defRPr sz="2400" b="1">
                <a:solidFill>
                  <a:srgbClr val="FFFFFF"/>
                </a:solidFill>
              </a:defRPr>
            </a:lvl3pPr>
            <a:lvl4pPr marL="0" indent="1371600">
              <a:buSzTx/>
              <a:buFontTx/>
              <a:buNone/>
              <a:defRPr sz="2400" b="1">
                <a:solidFill>
                  <a:srgbClr val="FFFFFF"/>
                </a:solidFill>
              </a:defRPr>
            </a:lvl4pPr>
            <a:lvl5pPr marL="0" indent="1828800">
              <a:buSzTx/>
              <a:buFontTx/>
              <a:buNone/>
              <a:defRPr sz="2400" b="1">
                <a:solidFill>
                  <a:srgbClr val="FFFFFF"/>
                </a:solid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4" name="Shape 14"/>
          <p:cNvSpPr/>
          <p:nvPr/>
        </p:nvSpPr>
        <p:spPr>
          <a:xfrm>
            <a:off x="72007" y="8621215"/>
            <a:ext cx="7510514" cy="1082047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" name="image4.jpg" descr="W:\0.MK\06. CIS Guideline\LOGO(jpg)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35" y="8333184"/>
            <a:ext cx="2520282" cy="103835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12088331" y="1492422"/>
            <a:ext cx="885777" cy="7702609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" name="image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6136" y="463066"/>
            <a:ext cx="8405084" cy="7222046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8"/>
          <p:cNvSpPr/>
          <p:nvPr/>
        </p:nvSpPr>
        <p:spPr>
          <a:xfrm>
            <a:off x="72007" y="8621215"/>
            <a:ext cx="5350274" cy="1082047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" name="image4.jpg" descr="W:\0.MK\06. CIS Guideline\LOGO(jpg)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35" y="8333184"/>
            <a:ext cx="2520282" cy="1038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 descr="C:\Documents and Settings\karena_liao\桌面\Logo-red-3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03" y="8837239"/>
            <a:ext cx="1566690" cy="75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age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777" y="9216329"/>
            <a:ext cx="3871039" cy="28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650875" y="130175"/>
            <a:ext cx="11703050" cy="21463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1428"/>
                </a:solidFill>
              </a:rP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7477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3F3F3F"/>
                </a:solidFill>
              </a:defRPr>
            </a:lvl1pPr>
            <a:lvl2pPr>
              <a:defRPr>
                <a:solidFill>
                  <a:srgbClr val="3F3F3F"/>
                </a:solidFill>
              </a:defRPr>
            </a:lvl2pPr>
            <a:lvl3pPr>
              <a:defRPr>
                <a:solidFill>
                  <a:srgbClr val="3F3F3F"/>
                </a:solidFill>
              </a:defRPr>
            </a:lvl3pPr>
            <a:lvl4pPr>
              <a:defRPr>
                <a:solidFill>
                  <a:srgbClr val="3F3F3F"/>
                </a:solidFill>
              </a:defRPr>
            </a:lvl4pPr>
            <a:lvl5pPr>
              <a:defRPr>
                <a:solidFill>
                  <a:srgbClr val="3F3F3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90909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1.png" descr="C:\Documents and Settings\karena_liao\桌面\Logo-red-3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03" y="8837239"/>
            <a:ext cx="1566690" cy="75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age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777" y="9216329"/>
            <a:ext cx="3871039" cy="28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650875" y="130175"/>
            <a:ext cx="11703050" cy="21463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1428"/>
                </a:solidFill>
              </a:rP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7477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3F3F3F"/>
                </a:solidFill>
              </a:defRPr>
            </a:lvl1pPr>
            <a:lvl2pPr>
              <a:defRPr>
                <a:solidFill>
                  <a:srgbClr val="3F3F3F"/>
                </a:solidFill>
              </a:defRPr>
            </a:lvl2pPr>
            <a:lvl3pPr>
              <a:defRPr>
                <a:solidFill>
                  <a:srgbClr val="3F3F3F"/>
                </a:solidFill>
              </a:defRPr>
            </a:lvl3pPr>
            <a:lvl4pPr>
              <a:defRPr>
                <a:solidFill>
                  <a:srgbClr val="3F3F3F"/>
                </a:solidFill>
              </a:defRPr>
            </a:lvl4pPr>
            <a:lvl5pPr>
              <a:defRPr>
                <a:solidFill>
                  <a:srgbClr val="3F3F3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90909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1.png" descr="C:\Documents and Settings\karena_liao\桌面\Logo-red-3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03" y="8837239"/>
            <a:ext cx="1566690" cy="75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777" y="9216329"/>
            <a:ext cx="3871039" cy="288001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650875" y="130175"/>
            <a:ext cx="11703050" cy="21463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1428"/>
                </a:solidFill>
              </a:rP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7477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3F3F3F"/>
                </a:solidFill>
              </a:defRPr>
            </a:lvl1pPr>
            <a:lvl2pPr>
              <a:defRPr>
                <a:solidFill>
                  <a:srgbClr val="3F3F3F"/>
                </a:solidFill>
              </a:defRPr>
            </a:lvl2pPr>
            <a:lvl3pPr>
              <a:defRPr>
                <a:solidFill>
                  <a:srgbClr val="3F3F3F"/>
                </a:solidFill>
              </a:defRPr>
            </a:lvl3pPr>
            <a:lvl4pPr>
              <a:defRPr>
                <a:solidFill>
                  <a:srgbClr val="3F3F3F"/>
                </a:solidFill>
              </a:defRPr>
            </a:lvl4pPr>
            <a:lvl5pPr>
              <a:defRPr>
                <a:solidFill>
                  <a:srgbClr val="3F3F3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Five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90909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1.png" descr="C:\Documents and Settings\karena_liao\桌面\Logo-red-3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03" y="8837239"/>
            <a:ext cx="1566690" cy="75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image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777" y="9216329"/>
            <a:ext cx="3871039" cy="288001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650875" y="130175"/>
            <a:ext cx="11703050" cy="21463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1428"/>
                </a:solidFill>
              </a:rPr>
              <a:t>Title Text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7477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3F3F3F"/>
                </a:solidFill>
              </a:defRPr>
            </a:lvl1pPr>
            <a:lvl2pPr>
              <a:defRPr>
                <a:solidFill>
                  <a:srgbClr val="3F3F3F"/>
                </a:solidFill>
              </a:defRPr>
            </a:lvl2pPr>
            <a:lvl3pPr>
              <a:defRPr>
                <a:solidFill>
                  <a:srgbClr val="3F3F3F"/>
                </a:solidFill>
              </a:defRPr>
            </a:lvl3pPr>
            <a:lvl4pPr>
              <a:defRPr>
                <a:solidFill>
                  <a:srgbClr val="3F3F3F"/>
                </a:solidFill>
              </a:defRPr>
            </a:lvl4pPr>
            <a:lvl5pPr>
              <a:defRPr>
                <a:solidFill>
                  <a:srgbClr val="3F3F3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Five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90909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1.png" descr="C:\Documents and Settings\karena_liao\桌面\Logo-red-3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03" y="8837239"/>
            <a:ext cx="1566690" cy="75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age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777" y="9216329"/>
            <a:ext cx="3871039" cy="288001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650875" y="130175"/>
            <a:ext cx="11703050" cy="21463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1428"/>
                </a:solidFill>
              </a:rPr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7477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3F3F3F"/>
                </a:solidFill>
              </a:defRPr>
            </a:lvl1pPr>
            <a:lvl2pPr>
              <a:defRPr>
                <a:solidFill>
                  <a:srgbClr val="3F3F3F"/>
                </a:solidFill>
              </a:defRPr>
            </a:lvl2pPr>
            <a:lvl3pPr>
              <a:defRPr>
                <a:solidFill>
                  <a:srgbClr val="3F3F3F"/>
                </a:solidFill>
              </a:defRPr>
            </a:lvl3pPr>
            <a:lvl4pPr>
              <a:defRPr>
                <a:solidFill>
                  <a:srgbClr val="3F3F3F"/>
                </a:solidFill>
              </a:defRPr>
            </a:lvl4pPr>
            <a:lvl5pPr>
              <a:defRPr>
                <a:solidFill>
                  <a:srgbClr val="3F3F3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Five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90909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1428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1027112" y="6267450"/>
            <a:ext cx="11053763" cy="3486150"/>
          </a:xfrm>
          <a:prstGeom prst="rect">
            <a:avLst/>
          </a:prstGeom>
        </p:spPr>
        <p:txBody>
          <a:bodyPr anchor="t"/>
          <a:lstStyle>
            <a:lvl1pPr>
              <a:defRPr sz="4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F1428"/>
                </a:solidFill>
              </a:rP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1027112" y="1695450"/>
            <a:ext cx="11053763" cy="4572000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650875" y="130810"/>
            <a:ext cx="11703050" cy="214503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1428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xfrm>
            <a:off x="9320213" y="9114949"/>
            <a:ext cx="3033713" cy="37084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pag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1.png" descr="C:\Documents and Settings\karena_liao\桌面\Logo-red-3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03" y="8837239"/>
            <a:ext cx="1566690" cy="75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777" y="9216329"/>
            <a:ext cx="3871039" cy="28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50875" y="130175"/>
            <a:ext cx="11703050" cy="21463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1428"/>
                </a:solidFill>
              </a:rP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7477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3F3F3F"/>
                </a:solidFill>
              </a:defRPr>
            </a:lvl1pPr>
            <a:lvl2pPr>
              <a:defRPr>
                <a:solidFill>
                  <a:srgbClr val="3F3F3F"/>
                </a:solidFill>
              </a:defRPr>
            </a:lvl2pPr>
            <a:lvl3pPr>
              <a:defRPr>
                <a:solidFill>
                  <a:srgbClr val="3F3F3F"/>
                </a:solidFill>
              </a:defRPr>
            </a:lvl3pPr>
            <a:lvl4pPr>
              <a:defRPr>
                <a:solidFill>
                  <a:srgbClr val="3F3F3F"/>
                </a:solidFill>
              </a:defRPr>
            </a:lvl4pPr>
            <a:lvl5pPr>
              <a:defRPr>
                <a:solidFill>
                  <a:srgbClr val="3F3F3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90909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1.png" descr="C:\Documents and Settings\karena_liao\桌面\Logo-red-3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03" y="8837239"/>
            <a:ext cx="1566690" cy="75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age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777" y="9216329"/>
            <a:ext cx="3871039" cy="28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650875" y="130175"/>
            <a:ext cx="11703050" cy="21463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1428"/>
                </a:solidFill>
              </a:rP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7477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3F3F3F"/>
                </a:solidFill>
              </a:defRPr>
            </a:lvl1pPr>
            <a:lvl2pPr>
              <a:defRPr>
                <a:solidFill>
                  <a:srgbClr val="3F3F3F"/>
                </a:solidFill>
              </a:defRPr>
            </a:lvl2pPr>
            <a:lvl3pPr>
              <a:defRPr>
                <a:solidFill>
                  <a:srgbClr val="3F3F3F"/>
                </a:solidFill>
              </a:defRPr>
            </a:lvl3pPr>
            <a:lvl4pPr>
              <a:defRPr>
                <a:solidFill>
                  <a:srgbClr val="3F3F3F"/>
                </a:solidFill>
              </a:defRPr>
            </a:lvl4pPr>
            <a:lvl5pPr>
              <a:defRPr>
                <a:solidFill>
                  <a:srgbClr val="3F3F3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F3F3F"/>
                </a:solidFill>
              </a:rPr>
              <a:t>Body Level Five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90909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C:\Documents and Settings\karena_liao\桌面\Logo-red-3.png"/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03" y="8837239"/>
            <a:ext cx="1566690" cy="75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/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777" y="9216329"/>
            <a:ext cx="3871039" cy="28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.png"/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777" y="9216329"/>
            <a:ext cx="3871039" cy="28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50875" y="130175"/>
            <a:ext cx="11703050" cy="1418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1428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50875" y="1643773"/>
            <a:ext cx="11703050" cy="7477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9320213" y="9216102"/>
            <a:ext cx="3033713" cy="3073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>
        <a:defRPr sz="4400" b="1">
          <a:solidFill>
            <a:srgbClr val="FF1428"/>
          </a:solidFill>
          <a:latin typeface="Verdana"/>
          <a:ea typeface="Verdana"/>
          <a:cs typeface="Verdana"/>
          <a:sym typeface="Verdana"/>
        </a:defRPr>
      </a:lvl1pPr>
      <a:lvl2pPr>
        <a:defRPr sz="4400" b="1">
          <a:solidFill>
            <a:srgbClr val="FF1428"/>
          </a:solidFill>
          <a:latin typeface="Verdana"/>
          <a:ea typeface="Verdana"/>
          <a:cs typeface="Verdana"/>
          <a:sym typeface="Verdana"/>
        </a:defRPr>
      </a:lvl2pPr>
      <a:lvl3pPr>
        <a:defRPr sz="4400" b="1">
          <a:solidFill>
            <a:srgbClr val="FF1428"/>
          </a:solidFill>
          <a:latin typeface="Verdana"/>
          <a:ea typeface="Verdana"/>
          <a:cs typeface="Verdana"/>
          <a:sym typeface="Verdana"/>
        </a:defRPr>
      </a:lvl3pPr>
      <a:lvl4pPr>
        <a:defRPr sz="4400" b="1">
          <a:solidFill>
            <a:srgbClr val="FF1428"/>
          </a:solidFill>
          <a:latin typeface="Verdana"/>
          <a:ea typeface="Verdana"/>
          <a:cs typeface="Verdana"/>
          <a:sym typeface="Verdana"/>
        </a:defRPr>
      </a:lvl4pPr>
      <a:lvl5pPr>
        <a:defRPr sz="4400" b="1">
          <a:solidFill>
            <a:srgbClr val="FF1428"/>
          </a:solidFill>
          <a:latin typeface="Verdana"/>
          <a:ea typeface="Verdana"/>
          <a:cs typeface="Verdana"/>
          <a:sym typeface="Verdana"/>
        </a:defRPr>
      </a:lvl5pPr>
      <a:lvl6pPr>
        <a:defRPr sz="4400" b="1">
          <a:solidFill>
            <a:srgbClr val="FF1428"/>
          </a:solidFill>
          <a:latin typeface="Verdana"/>
          <a:ea typeface="Verdana"/>
          <a:cs typeface="Verdana"/>
          <a:sym typeface="Verdana"/>
        </a:defRPr>
      </a:lvl6pPr>
      <a:lvl7pPr>
        <a:defRPr sz="4400" b="1">
          <a:solidFill>
            <a:srgbClr val="FF1428"/>
          </a:solidFill>
          <a:latin typeface="Verdana"/>
          <a:ea typeface="Verdana"/>
          <a:cs typeface="Verdana"/>
          <a:sym typeface="Verdana"/>
        </a:defRPr>
      </a:lvl7pPr>
      <a:lvl8pPr>
        <a:defRPr sz="4400" b="1">
          <a:solidFill>
            <a:srgbClr val="FF1428"/>
          </a:solidFill>
          <a:latin typeface="Verdana"/>
          <a:ea typeface="Verdana"/>
          <a:cs typeface="Verdana"/>
          <a:sym typeface="Verdana"/>
        </a:defRPr>
      </a:lvl8pPr>
      <a:lvl9pPr>
        <a:defRPr sz="4400" b="1">
          <a:solidFill>
            <a:srgbClr val="FF1428"/>
          </a:solidFill>
          <a:latin typeface="Verdana"/>
          <a:ea typeface="Verdana"/>
          <a:cs typeface="Verdana"/>
          <a:sym typeface="Verdana"/>
        </a:defRPr>
      </a:lvl9pPr>
    </p:titleStyle>
    <p:bodyStyle>
      <a:lvl1pPr marL="342900" indent="-342900">
        <a:spcBef>
          <a:spcPts val="1200"/>
        </a:spcBef>
        <a:buSzPct val="100000"/>
        <a:buFont typeface="Arial"/>
        <a:buChar char="•"/>
        <a:defRPr sz="3200">
          <a:latin typeface="Verdana"/>
          <a:ea typeface="Verdana"/>
          <a:cs typeface="Verdana"/>
          <a:sym typeface="Verdana"/>
        </a:defRPr>
      </a:lvl1pPr>
      <a:lvl2pPr marL="783771" indent="-326571">
        <a:spcBef>
          <a:spcPts val="1200"/>
        </a:spcBef>
        <a:buSzPct val="100000"/>
        <a:buFont typeface="Arial"/>
        <a:buChar char="–"/>
        <a:defRPr sz="3200">
          <a:latin typeface="Verdana"/>
          <a:ea typeface="Verdana"/>
          <a:cs typeface="Verdana"/>
          <a:sym typeface="Verdana"/>
        </a:defRPr>
      </a:lvl2pPr>
      <a:lvl3pPr marL="1219200" indent="-304800">
        <a:spcBef>
          <a:spcPts val="1200"/>
        </a:spcBef>
        <a:buSzPct val="100000"/>
        <a:buFont typeface="Arial"/>
        <a:buChar char="•"/>
        <a:defRPr sz="3200">
          <a:latin typeface="Verdana"/>
          <a:ea typeface="Verdana"/>
          <a:cs typeface="Verdana"/>
          <a:sym typeface="Verdana"/>
        </a:defRPr>
      </a:lvl3pPr>
      <a:lvl4pPr marL="1737360" indent="-365760">
        <a:spcBef>
          <a:spcPts val="1200"/>
        </a:spcBef>
        <a:buSzPct val="100000"/>
        <a:buFont typeface="Arial"/>
        <a:buChar char="–"/>
        <a:defRPr sz="3200">
          <a:latin typeface="Verdana"/>
          <a:ea typeface="Verdana"/>
          <a:cs typeface="Verdana"/>
          <a:sym typeface="Verdana"/>
        </a:defRPr>
      </a:lvl4pPr>
      <a:lvl5pPr marL="2194560" indent="-365760">
        <a:spcBef>
          <a:spcPts val="1200"/>
        </a:spcBef>
        <a:buSzPct val="100000"/>
        <a:buFont typeface="Arial"/>
        <a:buChar char="»"/>
        <a:defRPr sz="3200">
          <a:latin typeface="Verdana"/>
          <a:ea typeface="Verdana"/>
          <a:cs typeface="Verdana"/>
          <a:sym typeface="Verdana"/>
        </a:defRPr>
      </a:lvl5pPr>
      <a:lvl6pPr marL="2651760" indent="-365760">
        <a:spcBef>
          <a:spcPts val="1200"/>
        </a:spcBef>
        <a:buSzPct val="100000"/>
        <a:buFont typeface="Arial"/>
        <a:buChar char="•"/>
        <a:defRPr sz="3200">
          <a:latin typeface="Verdana"/>
          <a:ea typeface="Verdana"/>
          <a:cs typeface="Verdana"/>
          <a:sym typeface="Verdana"/>
        </a:defRPr>
      </a:lvl6pPr>
      <a:lvl7pPr marL="3108960" indent="-365760">
        <a:spcBef>
          <a:spcPts val="1200"/>
        </a:spcBef>
        <a:buSzPct val="100000"/>
        <a:buFont typeface="Arial"/>
        <a:buChar char="•"/>
        <a:defRPr sz="3200">
          <a:latin typeface="Verdana"/>
          <a:ea typeface="Verdana"/>
          <a:cs typeface="Verdana"/>
          <a:sym typeface="Verdana"/>
        </a:defRPr>
      </a:lvl7pPr>
      <a:lvl8pPr marL="3566159" indent="-365759">
        <a:spcBef>
          <a:spcPts val="1200"/>
        </a:spcBef>
        <a:buSzPct val="100000"/>
        <a:buFont typeface="Arial"/>
        <a:buChar char="•"/>
        <a:defRPr sz="3200">
          <a:latin typeface="Verdana"/>
          <a:ea typeface="Verdana"/>
          <a:cs typeface="Verdana"/>
          <a:sym typeface="Verdana"/>
        </a:defRPr>
      </a:lvl8pPr>
      <a:lvl9pPr marL="4023359" indent="-365759">
        <a:spcBef>
          <a:spcPts val="1200"/>
        </a:spcBef>
        <a:buSzPct val="100000"/>
        <a:buFont typeface="Arial"/>
        <a:buChar char="•"/>
        <a:defRPr sz="3200">
          <a:latin typeface="Verdana"/>
          <a:ea typeface="Verdana"/>
          <a:cs typeface="Verdana"/>
          <a:sym typeface="Verdana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Verdana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Verdana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Verdana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Verdana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Verdana"/>
        </a:defRPr>
      </a:lvl5pPr>
      <a:lvl6pPr indent="2286000" algn="r">
        <a:defRPr sz="1400">
          <a:solidFill>
            <a:schemeClr val="tx1"/>
          </a:solidFill>
          <a:latin typeface="+mn-lt"/>
          <a:ea typeface="+mn-ea"/>
          <a:cs typeface="+mn-cs"/>
          <a:sym typeface="Verdana"/>
        </a:defRPr>
      </a:lvl6pPr>
      <a:lvl7pPr indent="2743200" algn="r">
        <a:defRPr sz="1400">
          <a:solidFill>
            <a:schemeClr val="tx1"/>
          </a:solidFill>
          <a:latin typeface="+mn-lt"/>
          <a:ea typeface="+mn-ea"/>
          <a:cs typeface="+mn-cs"/>
          <a:sym typeface="Verdana"/>
        </a:defRPr>
      </a:lvl7pPr>
      <a:lvl8pPr indent="3200400" algn="r">
        <a:defRPr sz="1400">
          <a:solidFill>
            <a:schemeClr val="tx1"/>
          </a:solidFill>
          <a:latin typeface="+mn-lt"/>
          <a:ea typeface="+mn-ea"/>
          <a:cs typeface="+mn-cs"/>
          <a:sym typeface="Verdana"/>
        </a:defRPr>
      </a:lvl8pPr>
      <a:lvl9pPr indent="3657600" algn="r">
        <a:defRPr sz="1400">
          <a:solidFill>
            <a:schemeClr val="tx1"/>
          </a:solidFill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13" Type="http://schemas.openxmlformats.org/officeDocument/2006/relationships/image" Target="../media/image86.png"/><Relationship Id="rId18" Type="http://schemas.microsoft.com/office/2007/relationships/hdphoto" Target="../media/hdphoto7.wdp"/><Relationship Id="rId3" Type="http://schemas.openxmlformats.org/officeDocument/2006/relationships/image" Target="../media/image78.png"/><Relationship Id="rId21" Type="http://schemas.microsoft.com/office/2007/relationships/hdphoto" Target="../media/hdphoto8.wdp"/><Relationship Id="rId7" Type="http://schemas.microsoft.com/office/2007/relationships/hdphoto" Target="../media/hdphoto5.wdp"/><Relationship Id="rId12" Type="http://schemas.openxmlformats.org/officeDocument/2006/relationships/image" Target="../media/image85.png"/><Relationship Id="rId17" Type="http://schemas.openxmlformats.org/officeDocument/2006/relationships/image" Target="../media/image89.png"/><Relationship Id="rId2" Type="http://schemas.openxmlformats.org/officeDocument/2006/relationships/image" Target="../media/image77.png"/><Relationship Id="rId16" Type="http://schemas.microsoft.com/office/2007/relationships/hdphoto" Target="../media/hdphoto6.wdp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11" Type="http://schemas.openxmlformats.org/officeDocument/2006/relationships/image" Target="../media/image84.png"/><Relationship Id="rId5" Type="http://schemas.openxmlformats.org/officeDocument/2006/relationships/image" Target="../media/image79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19" Type="http://schemas.openxmlformats.org/officeDocument/2006/relationships/image" Target="../media/image90.png"/><Relationship Id="rId4" Type="http://schemas.microsoft.com/office/2007/relationships/hdphoto" Target="../media/hdphoto4.wdp"/><Relationship Id="rId9" Type="http://schemas.openxmlformats.org/officeDocument/2006/relationships/image" Target="../media/image82.jpeg"/><Relationship Id="rId14" Type="http://schemas.openxmlformats.org/officeDocument/2006/relationships/image" Target="../media/image8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jpeg"/><Relationship Id="rId4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jpeg"/><Relationship Id="rId7" Type="http://schemas.openxmlformats.org/officeDocument/2006/relationships/image" Target="../media/image115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18" Type="http://schemas.openxmlformats.org/officeDocument/2006/relationships/image" Target="../media/image33.png"/><Relationship Id="rId3" Type="http://schemas.openxmlformats.org/officeDocument/2006/relationships/image" Target="../media/image21.png"/><Relationship Id="rId21" Type="http://schemas.openxmlformats.org/officeDocument/2006/relationships/image" Target="../media/image36.png"/><Relationship Id="rId7" Type="http://schemas.openxmlformats.org/officeDocument/2006/relationships/image" Target="../media/image25.png"/><Relationship Id="rId12" Type="http://schemas.microsoft.com/office/2007/relationships/hdphoto" Target="../media/hdphoto1.wdp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6" Type="http://schemas.microsoft.com/office/2007/relationships/hdphoto" Target="../media/hdphoto3.wdp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39.jpeg"/><Relationship Id="rId5" Type="http://schemas.openxmlformats.org/officeDocument/2006/relationships/image" Target="../media/image23.jpeg"/><Relationship Id="rId15" Type="http://schemas.openxmlformats.org/officeDocument/2006/relationships/image" Target="../media/image31.png"/><Relationship Id="rId23" Type="http://schemas.openxmlformats.org/officeDocument/2006/relationships/image" Target="../media/image38.png"/><Relationship Id="rId10" Type="http://schemas.openxmlformats.org/officeDocument/2006/relationships/image" Target="../media/image28.png"/><Relationship Id="rId19" Type="http://schemas.openxmlformats.org/officeDocument/2006/relationships/image" Target="../media/image34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microsoft.com/office/2007/relationships/hdphoto" Target="../media/hdphoto2.wdp"/><Relationship Id="rId22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jpeg"/><Relationship Id="rId18" Type="http://schemas.openxmlformats.org/officeDocument/2006/relationships/image" Target="../media/image57.png"/><Relationship Id="rId3" Type="http://schemas.openxmlformats.org/officeDocument/2006/relationships/image" Target="../media/image42.gif"/><Relationship Id="rId7" Type="http://schemas.openxmlformats.org/officeDocument/2006/relationships/image" Target="../media/image46.gif"/><Relationship Id="rId12" Type="http://schemas.openxmlformats.org/officeDocument/2006/relationships/image" Target="../media/image51.png"/><Relationship Id="rId17" Type="http://schemas.openxmlformats.org/officeDocument/2006/relationships/image" Target="../media/image56.gif"/><Relationship Id="rId2" Type="http://schemas.openxmlformats.org/officeDocument/2006/relationships/image" Target="../media/image41.png"/><Relationship Id="rId16" Type="http://schemas.openxmlformats.org/officeDocument/2006/relationships/image" Target="../media/image5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11" Type="http://schemas.openxmlformats.org/officeDocument/2006/relationships/image" Target="../media/image50.gif"/><Relationship Id="rId5" Type="http://schemas.openxmlformats.org/officeDocument/2006/relationships/image" Target="../media/image44.png"/><Relationship Id="rId15" Type="http://schemas.openxmlformats.org/officeDocument/2006/relationships/image" Target="../media/image54.jpeg"/><Relationship Id="rId10" Type="http://schemas.openxmlformats.org/officeDocument/2006/relationships/image" Target="../media/image49.gif"/><Relationship Id="rId4" Type="http://schemas.openxmlformats.org/officeDocument/2006/relationships/image" Target="../media/image43.gif"/><Relationship Id="rId9" Type="http://schemas.openxmlformats.org/officeDocument/2006/relationships/image" Target="../media/image48.png"/><Relationship Id="rId1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封面設計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149742" cy="9753600"/>
          </a:xfrm>
          <a:prstGeom prst="rect">
            <a:avLst/>
          </a:prstGeom>
        </p:spPr>
      </p:pic>
      <p:sp>
        <p:nvSpPr>
          <p:cNvPr id="83" name="Shape 83"/>
          <p:cNvSpPr/>
          <p:nvPr/>
        </p:nvSpPr>
        <p:spPr>
          <a:xfrm>
            <a:off x="6074570" y="4298190"/>
            <a:ext cx="526522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l">
              <a:defRPr sz="1800"/>
            </a:pPr>
            <a:r>
              <a:rPr sz="36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Innodisk</a:t>
            </a:r>
            <a:r>
              <a:rPr sz="360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Corporation</a:t>
            </a:r>
          </a:p>
        </p:txBody>
      </p:sp>
      <p:pic>
        <p:nvPicPr>
          <p:cNvPr id="6" name="圖片 5" descr="未命名-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299" y="2692402"/>
            <a:ext cx="3310177" cy="160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09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 dirty="0">
                <a:solidFill>
                  <a:srgbClr val="FF1428"/>
                </a:solidFill>
              </a:rPr>
              <a:t>Our Expertise and Service Support</a:t>
            </a:r>
          </a:p>
        </p:txBody>
      </p:sp>
      <p:sp>
        <p:nvSpPr>
          <p:cNvPr id="280" name="Shape 2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888888"/>
                </a:solidFill>
              </a:rPr>
              <a:t>10</a:t>
            </a:fld>
            <a:endParaRPr sz="1400">
              <a:solidFill>
                <a:srgbClr val="888888"/>
              </a:solidFill>
            </a:endParaRPr>
          </a:p>
        </p:txBody>
      </p:sp>
      <p:grpSp>
        <p:nvGrpSpPr>
          <p:cNvPr id="333" name="Group 333"/>
          <p:cNvGrpSpPr/>
          <p:nvPr/>
        </p:nvGrpSpPr>
        <p:grpSpPr>
          <a:xfrm>
            <a:off x="892174" y="1858612"/>
            <a:ext cx="11291503" cy="3992190"/>
            <a:chOff x="0" y="0"/>
            <a:chExt cx="11291501" cy="3992189"/>
          </a:xfrm>
        </p:grpSpPr>
        <p:grpSp>
          <p:nvGrpSpPr>
            <p:cNvPr id="301" name="Group 301"/>
            <p:cNvGrpSpPr/>
            <p:nvPr/>
          </p:nvGrpSpPr>
          <p:grpSpPr>
            <a:xfrm>
              <a:off x="0" y="224171"/>
              <a:ext cx="11042954" cy="536716"/>
              <a:chOff x="0" y="0"/>
              <a:chExt cx="11042953" cy="536714"/>
            </a:xfrm>
          </p:grpSpPr>
          <p:grpSp>
            <p:nvGrpSpPr>
              <p:cNvPr id="284" name="Group 284"/>
              <p:cNvGrpSpPr/>
              <p:nvPr/>
            </p:nvGrpSpPr>
            <p:grpSpPr>
              <a:xfrm>
                <a:off x="0" y="-1"/>
                <a:ext cx="2222575" cy="536716"/>
                <a:chOff x="0" y="0"/>
                <a:chExt cx="2222574" cy="536714"/>
              </a:xfrm>
            </p:grpSpPr>
            <p:sp>
              <p:nvSpPr>
                <p:cNvPr id="281" name="Shape 281"/>
                <p:cNvSpPr/>
                <p:nvPr/>
              </p:nvSpPr>
              <p:spPr>
                <a:xfrm flipV="1">
                  <a:off x="0" y="534686"/>
                  <a:ext cx="1956257" cy="1"/>
                </a:xfrm>
                <a:prstGeom prst="line">
                  <a:avLst/>
                </a:prstGeom>
                <a:noFill/>
                <a:ln w="12700" cap="flat">
                  <a:solidFill>
                    <a:srgbClr val="A7A7A7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82" name="Shape 282"/>
                <p:cNvSpPr/>
                <p:nvPr/>
              </p:nvSpPr>
              <p:spPr>
                <a:xfrm>
                  <a:off x="1947508" y="-1"/>
                  <a:ext cx="275067" cy="275067"/>
                </a:xfrm>
                <a:prstGeom prst="line">
                  <a:avLst/>
                </a:prstGeom>
                <a:noFill/>
                <a:ln w="12700" cap="flat">
                  <a:solidFill>
                    <a:srgbClr val="A7A7A7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83" name="Shape 283"/>
                <p:cNvSpPr/>
                <p:nvPr/>
              </p:nvSpPr>
              <p:spPr>
                <a:xfrm flipV="1">
                  <a:off x="1958199" y="283031"/>
                  <a:ext cx="253684" cy="253684"/>
                </a:xfrm>
                <a:prstGeom prst="line">
                  <a:avLst/>
                </a:prstGeom>
                <a:noFill/>
                <a:ln w="12700" cap="flat">
                  <a:solidFill>
                    <a:srgbClr val="A7A7A7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</p:grpSp>
          <p:grpSp>
            <p:nvGrpSpPr>
              <p:cNvPr id="288" name="Group 288"/>
              <p:cNvGrpSpPr/>
              <p:nvPr/>
            </p:nvGrpSpPr>
            <p:grpSpPr>
              <a:xfrm>
                <a:off x="2177775" y="0"/>
                <a:ext cx="2222575" cy="536715"/>
                <a:chOff x="0" y="0"/>
                <a:chExt cx="2222574" cy="536714"/>
              </a:xfrm>
            </p:grpSpPr>
            <p:sp>
              <p:nvSpPr>
                <p:cNvPr id="285" name="Shape 285"/>
                <p:cNvSpPr/>
                <p:nvPr/>
              </p:nvSpPr>
              <p:spPr>
                <a:xfrm flipV="1">
                  <a:off x="0" y="534686"/>
                  <a:ext cx="1956256" cy="1"/>
                </a:xfrm>
                <a:prstGeom prst="line">
                  <a:avLst/>
                </a:prstGeom>
                <a:noFill/>
                <a:ln w="12700" cap="flat">
                  <a:solidFill>
                    <a:srgbClr val="A7A7A7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86" name="Shape 286"/>
                <p:cNvSpPr/>
                <p:nvPr/>
              </p:nvSpPr>
              <p:spPr>
                <a:xfrm>
                  <a:off x="1947508" y="0"/>
                  <a:ext cx="275067" cy="275066"/>
                </a:xfrm>
                <a:prstGeom prst="line">
                  <a:avLst/>
                </a:prstGeom>
                <a:noFill/>
                <a:ln w="12700" cap="flat">
                  <a:solidFill>
                    <a:srgbClr val="A7A7A7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87" name="Shape 287"/>
                <p:cNvSpPr/>
                <p:nvPr/>
              </p:nvSpPr>
              <p:spPr>
                <a:xfrm flipV="1">
                  <a:off x="1958199" y="283031"/>
                  <a:ext cx="253684" cy="253684"/>
                </a:xfrm>
                <a:prstGeom prst="line">
                  <a:avLst/>
                </a:prstGeom>
                <a:noFill/>
                <a:ln w="12700" cap="flat">
                  <a:solidFill>
                    <a:srgbClr val="A7A7A7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</p:grpSp>
          <p:grpSp>
            <p:nvGrpSpPr>
              <p:cNvPr id="292" name="Group 292"/>
              <p:cNvGrpSpPr/>
              <p:nvPr/>
            </p:nvGrpSpPr>
            <p:grpSpPr>
              <a:xfrm>
                <a:off x="4410189" y="0"/>
                <a:ext cx="2222576" cy="536715"/>
                <a:chOff x="0" y="0"/>
                <a:chExt cx="2222574" cy="536714"/>
              </a:xfrm>
            </p:grpSpPr>
            <p:sp>
              <p:nvSpPr>
                <p:cNvPr id="289" name="Shape 289"/>
                <p:cNvSpPr/>
                <p:nvPr/>
              </p:nvSpPr>
              <p:spPr>
                <a:xfrm flipV="1">
                  <a:off x="0" y="534686"/>
                  <a:ext cx="1956256" cy="1"/>
                </a:xfrm>
                <a:prstGeom prst="line">
                  <a:avLst/>
                </a:prstGeom>
                <a:noFill/>
                <a:ln w="12700" cap="flat">
                  <a:solidFill>
                    <a:srgbClr val="A7A7A7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90" name="Shape 290"/>
                <p:cNvSpPr/>
                <p:nvPr/>
              </p:nvSpPr>
              <p:spPr>
                <a:xfrm>
                  <a:off x="1947508" y="0"/>
                  <a:ext cx="275067" cy="275066"/>
                </a:xfrm>
                <a:prstGeom prst="line">
                  <a:avLst/>
                </a:prstGeom>
                <a:noFill/>
                <a:ln w="12700" cap="flat">
                  <a:solidFill>
                    <a:srgbClr val="A7A7A7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91" name="Shape 291"/>
                <p:cNvSpPr/>
                <p:nvPr/>
              </p:nvSpPr>
              <p:spPr>
                <a:xfrm flipV="1">
                  <a:off x="1958199" y="283031"/>
                  <a:ext cx="253684" cy="253684"/>
                </a:xfrm>
                <a:prstGeom prst="line">
                  <a:avLst/>
                </a:prstGeom>
                <a:noFill/>
                <a:ln w="12700" cap="flat">
                  <a:solidFill>
                    <a:srgbClr val="A7A7A7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</p:grpSp>
          <p:grpSp>
            <p:nvGrpSpPr>
              <p:cNvPr id="296" name="Group 296"/>
              <p:cNvGrpSpPr/>
              <p:nvPr/>
            </p:nvGrpSpPr>
            <p:grpSpPr>
              <a:xfrm>
                <a:off x="6634798" y="0"/>
                <a:ext cx="2222576" cy="536715"/>
                <a:chOff x="0" y="0"/>
                <a:chExt cx="2222574" cy="536714"/>
              </a:xfrm>
            </p:grpSpPr>
            <p:sp>
              <p:nvSpPr>
                <p:cNvPr id="293" name="Shape 293"/>
                <p:cNvSpPr/>
                <p:nvPr/>
              </p:nvSpPr>
              <p:spPr>
                <a:xfrm flipV="1">
                  <a:off x="0" y="534686"/>
                  <a:ext cx="1956256" cy="1"/>
                </a:xfrm>
                <a:prstGeom prst="line">
                  <a:avLst/>
                </a:prstGeom>
                <a:noFill/>
                <a:ln w="12700" cap="flat">
                  <a:solidFill>
                    <a:srgbClr val="A7A7A7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94" name="Shape 294"/>
                <p:cNvSpPr/>
                <p:nvPr/>
              </p:nvSpPr>
              <p:spPr>
                <a:xfrm>
                  <a:off x="1947508" y="0"/>
                  <a:ext cx="275067" cy="275066"/>
                </a:xfrm>
                <a:prstGeom prst="line">
                  <a:avLst/>
                </a:prstGeom>
                <a:noFill/>
                <a:ln w="12700" cap="flat">
                  <a:solidFill>
                    <a:srgbClr val="A7A7A7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95" name="Shape 295"/>
                <p:cNvSpPr/>
                <p:nvPr/>
              </p:nvSpPr>
              <p:spPr>
                <a:xfrm flipV="1">
                  <a:off x="1958199" y="283031"/>
                  <a:ext cx="253684" cy="253684"/>
                </a:xfrm>
                <a:prstGeom prst="line">
                  <a:avLst/>
                </a:prstGeom>
                <a:noFill/>
                <a:ln w="12700" cap="flat">
                  <a:solidFill>
                    <a:srgbClr val="A7A7A7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</p:grpSp>
          <p:grpSp>
            <p:nvGrpSpPr>
              <p:cNvPr id="300" name="Group 300"/>
              <p:cNvGrpSpPr/>
              <p:nvPr/>
            </p:nvGrpSpPr>
            <p:grpSpPr>
              <a:xfrm>
                <a:off x="8820379" y="0"/>
                <a:ext cx="2222575" cy="536715"/>
                <a:chOff x="0" y="0"/>
                <a:chExt cx="2222574" cy="536714"/>
              </a:xfrm>
            </p:grpSpPr>
            <p:sp>
              <p:nvSpPr>
                <p:cNvPr id="297" name="Shape 297"/>
                <p:cNvSpPr/>
                <p:nvPr/>
              </p:nvSpPr>
              <p:spPr>
                <a:xfrm flipV="1">
                  <a:off x="0" y="534686"/>
                  <a:ext cx="1956256" cy="1"/>
                </a:xfrm>
                <a:prstGeom prst="line">
                  <a:avLst/>
                </a:prstGeom>
                <a:noFill/>
                <a:ln w="12700" cap="flat">
                  <a:solidFill>
                    <a:srgbClr val="A7A7A7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98" name="Shape 298"/>
                <p:cNvSpPr/>
                <p:nvPr/>
              </p:nvSpPr>
              <p:spPr>
                <a:xfrm>
                  <a:off x="1947508" y="0"/>
                  <a:ext cx="275067" cy="275066"/>
                </a:xfrm>
                <a:prstGeom prst="line">
                  <a:avLst/>
                </a:prstGeom>
                <a:noFill/>
                <a:ln w="12700" cap="flat">
                  <a:solidFill>
                    <a:srgbClr val="A7A7A7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99" name="Shape 299"/>
                <p:cNvSpPr/>
                <p:nvPr/>
              </p:nvSpPr>
              <p:spPr>
                <a:xfrm flipV="1">
                  <a:off x="1958199" y="283031"/>
                  <a:ext cx="253684" cy="253684"/>
                </a:xfrm>
                <a:prstGeom prst="line">
                  <a:avLst/>
                </a:prstGeom>
                <a:noFill/>
                <a:ln w="12700" cap="flat">
                  <a:solidFill>
                    <a:srgbClr val="A7A7A7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</p:grpSp>
        </p:grpSp>
        <p:sp>
          <p:nvSpPr>
            <p:cNvPr id="302" name="Shape 302"/>
            <p:cNvSpPr/>
            <p:nvPr/>
          </p:nvSpPr>
          <p:spPr>
            <a:xfrm>
              <a:off x="38766" y="299591"/>
              <a:ext cx="1705744" cy="3858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defRPr sz="1900" b="1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900" b="1">
                  <a:solidFill>
                    <a:srgbClr val="535353"/>
                  </a:solidFill>
                </a:rPr>
                <a:t>Embedded</a:t>
              </a:r>
            </a:p>
          </p:txBody>
        </p:sp>
        <p:sp>
          <p:nvSpPr>
            <p:cNvPr id="303" name="Shape 303"/>
            <p:cNvSpPr/>
            <p:nvPr/>
          </p:nvSpPr>
          <p:spPr>
            <a:xfrm>
              <a:off x="2363599" y="0"/>
              <a:ext cx="1795604" cy="775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1800"/>
              </a:pPr>
              <a:r>
                <a:rPr sz="1900" b="1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rPr>
                <a:t>Semi-</a:t>
              </a:r>
            </a:p>
            <a:p>
              <a:pPr lvl="0" algn="l">
                <a:defRPr sz="1800"/>
              </a:pPr>
              <a:r>
                <a:rPr sz="1900" b="1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rPr>
                <a:t>Industrial</a:t>
              </a:r>
            </a:p>
          </p:txBody>
        </p:sp>
        <p:sp>
          <p:nvSpPr>
            <p:cNvPr id="304" name="Shape 304"/>
            <p:cNvSpPr/>
            <p:nvPr/>
          </p:nvSpPr>
          <p:spPr>
            <a:xfrm>
              <a:off x="4688431" y="0"/>
              <a:ext cx="1705743" cy="775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1800"/>
              </a:pPr>
              <a:r>
                <a:rPr sz="1900" b="1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rPr>
                <a:t>Vertical</a:t>
              </a:r>
            </a:p>
            <a:p>
              <a:pPr lvl="0" algn="l">
                <a:defRPr sz="1800"/>
              </a:pPr>
              <a:r>
                <a:rPr sz="1900" b="1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rPr>
                <a:t>Markets</a:t>
              </a:r>
            </a:p>
          </p:txBody>
        </p:sp>
        <p:sp>
          <p:nvSpPr>
            <p:cNvPr id="305" name="Shape 305"/>
            <p:cNvSpPr/>
            <p:nvPr/>
          </p:nvSpPr>
          <p:spPr>
            <a:xfrm>
              <a:off x="6869458" y="0"/>
              <a:ext cx="1723716" cy="775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1800"/>
              </a:pPr>
              <a:r>
                <a:rPr sz="1900" b="1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rPr>
                <a:t>Mission- </a:t>
              </a:r>
            </a:p>
            <a:p>
              <a:pPr lvl="0" algn="l">
                <a:defRPr sz="1800"/>
              </a:pPr>
              <a:r>
                <a:rPr sz="1900" b="1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rPr>
                <a:t>Critical</a:t>
              </a:r>
            </a:p>
          </p:txBody>
        </p:sp>
        <p:sp>
          <p:nvSpPr>
            <p:cNvPr id="306" name="Shape 306"/>
            <p:cNvSpPr/>
            <p:nvPr/>
          </p:nvSpPr>
          <p:spPr>
            <a:xfrm>
              <a:off x="9050487" y="0"/>
              <a:ext cx="1993297" cy="7393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1800"/>
              </a:pPr>
              <a:r>
                <a:rPr sz="1900" b="1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rPr>
                <a:t>Cloud</a:t>
              </a:r>
            </a:p>
            <a:p>
              <a:pPr lvl="0" algn="l">
                <a:defRPr sz="1800"/>
              </a:pPr>
              <a:r>
                <a:rPr sz="1900" b="1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rPr>
                <a:t>Applications</a:t>
              </a:r>
            </a:p>
          </p:txBody>
        </p:sp>
        <p:sp>
          <p:nvSpPr>
            <p:cNvPr id="307" name="Shape 307"/>
            <p:cNvSpPr/>
            <p:nvPr/>
          </p:nvSpPr>
          <p:spPr>
            <a:xfrm>
              <a:off x="4598" y="1148595"/>
              <a:ext cx="689392" cy="689393"/>
            </a:xfrm>
            <a:prstGeom prst="rect">
              <a:avLst/>
            </a:pr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805721" y="1300354"/>
              <a:ext cx="842919" cy="337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defRPr sz="1400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rgbClr val="535353"/>
                  </a:solidFill>
                </a:rPr>
                <a:t>IPC</a:t>
              </a:r>
            </a:p>
          </p:txBody>
        </p:sp>
        <p:sp>
          <p:nvSpPr>
            <p:cNvPr id="309" name="Shape 309"/>
            <p:cNvSpPr/>
            <p:nvPr/>
          </p:nvSpPr>
          <p:spPr>
            <a:xfrm>
              <a:off x="4598" y="2225696"/>
              <a:ext cx="689392" cy="689392"/>
            </a:xfrm>
            <a:prstGeom prst="rect">
              <a:avLst/>
            </a:pr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805721" y="2419397"/>
              <a:ext cx="1230358" cy="301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defRPr sz="1400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rgbClr val="535353"/>
                  </a:solidFill>
                </a:rPr>
                <a:t>Automation</a:t>
              </a:r>
            </a:p>
          </p:txBody>
        </p:sp>
        <p:sp>
          <p:nvSpPr>
            <p:cNvPr id="311" name="Shape 311"/>
            <p:cNvSpPr/>
            <p:nvPr/>
          </p:nvSpPr>
          <p:spPr>
            <a:xfrm>
              <a:off x="2169648" y="1148595"/>
              <a:ext cx="689392" cy="689393"/>
            </a:xfrm>
            <a:prstGeom prst="rect">
              <a:avLst/>
            </a:pr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2934820" y="1300353"/>
              <a:ext cx="842919" cy="337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defRPr sz="1400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rgbClr val="535353"/>
                  </a:solidFill>
                </a:rPr>
                <a:t>POS</a:t>
              </a:r>
            </a:p>
          </p:txBody>
        </p:sp>
        <p:sp>
          <p:nvSpPr>
            <p:cNvPr id="313" name="Shape 313"/>
            <p:cNvSpPr/>
            <p:nvPr/>
          </p:nvSpPr>
          <p:spPr>
            <a:xfrm>
              <a:off x="2145681" y="2225696"/>
              <a:ext cx="689392" cy="689392"/>
            </a:xfrm>
            <a:prstGeom prst="rect">
              <a:avLst/>
            </a:pr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2934820" y="2377454"/>
              <a:ext cx="842919" cy="337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defRPr sz="1400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rgbClr val="535353"/>
                  </a:solidFill>
                </a:rPr>
                <a:t>Kiosk</a:t>
              </a:r>
            </a:p>
          </p:txBody>
        </p:sp>
        <p:sp>
          <p:nvSpPr>
            <p:cNvPr id="315" name="Shape 315"/>
            <p:cNvSpPr/>
            <p:nvPr/>
          </p:nvSpPr>
          <p:spPr>
            <a:xfrm>
              <a:off x="2153670" y="3302797"/>
              <a:ext cx="689392" cy="689392"/>
            </a:xfrm>
            <a:prstGeom prst="rect">
              <a:avLst/>
            </a:pr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2934820" y="3412613"/>
              <a:ext cx="1284274" cy="52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defRPr sz="1200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rgbClr val="535353"/>
                  </a:solidFill>
                </a:rPr>
                <a:t>Digital Signage</a:t>
              </a:r>
            </a:p>
          </p:txBody>
        </p:sp>
        <p:sp>
          <p:nvSpPr>
            <p:cNvPr id="317" name="Shape 317"/>
            <p:cNvSpPr/>
            <p:nvPr/>
          </p:nvSpPr>
          <p:spPr>
            <a:xfrm>
              <a:off x="4334698" y="1148595"/>
              <a:ext cx="689392" cy="689393"/>
            </a:xfrm>
            <a:prstGeom prst="rect">
              <a:avLst/>
            </a:pr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5119843" y="1324321"/>
              <a:ext cx="1112501" cy="42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defRPr sz="1500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500" dirty="0">
                  <a:solidFill>
                    <a:srgbClr val="535353"/>
                  </a:solidFill>
                </a:rPr>
                <a:t>Gaming</a:t>
              </a:r>
            </a:p>
          </p:txBody>
        </p:sp>
        <p:sp>
          <p:nvSpPr>
            <p:cNvPr id="319" name="Shape 319"/>
            <p:cNvSpPr/>
            <p:nvPr/>
          </p:nvSpPr>
          <p:spPr>
            <a:xfrm>
              <a:off x="4343735" y="2201728"/>
              <a:ext cx="689392" cy="689393"/>
            </a:xfrm>
            <a:prstGeom prst="rect">
              <a:avLst/>
            </a:pr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5119843" y="2377454"/>
              <a:ext cx="1112501" cy="337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defRPr sz="1400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rgbClr val="535353"/>
                  </a:solidFill>
                </a:rPr>
                <a:t>Medical</a:t>
              </a:r>
            </a:p>
          </p:txBody>
        </p:sp>
        <p:sp>
          <p:nvSpPr>
            <p:cNvPr id="321" name="Shape 321"/>
            <p:cNvSpPr/>
            <p:nvPr/>
          </p:nvSpPr>
          <p:spPr>
            <a:xfrm>
              <a:off x="4335746" y="3252173"/>
              <a:ext cx="689392" cy="689392"/>
            </a:xfrm>
            <a:prstGeom prst="rect">
              <a:avLst/>
            </a:pr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5147952" y="3451866"/>
              <a:ext cx="1284274" cy="2900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defRPr sz="1300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300" dirty="0">
                  <a:solidFill>
                    <a:srgbClr val="535353"/>
                  </a:solidFill>
                </a:rPr>
                <a:t>Networking</a:t>
              </a:r>
            </a:p>
          </p:txBody>
        </p:sp>
        <p:sp>
          <p:nvSpPr>
            <p:cNvPr id="323" name="Shape 323"/>
            <p:cNvSpPr/>
            <p:nvPr/>
          </p:nvSpPr>
          <p:spPr>
            <a:xfrm>
              <a:off x="6707465" y="1148595"/>
              <a:ext cx="689392" cy="689393"/>
            </a:xfrm>
            <a:prstGeom prst="rect">
              <a:avLst/>
            </a:pr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7468642" y="1324321"/>
              <a:ext cx="1266302" cy="463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defRPr sz="1400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rgbClr val="535353"/>
                  </a:solidFill>
                </a:rPr>
                <a:t>Aerospace</a:t>
              </a:r>
            </a:p>
          </p:txBody>
        </p:sp>
        <p:sp>
          <p:nvSpPr>
            <p:cNvPr id="325" name="Shape 325"/>
            <p:cNvSpPr/>
            <p:nvPr/>
          </p:nvSpPr>
          <p:spPr>
            <a:xfrm>
              <a:off x="6707465" y="2200384"/>
              <a:ext cx="689392" cy="689392"/>
            </a:xfrm>
            <a:prstGeom prst="rect">
              <a:avLst/>
            </a:pr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7468642" y="2376110"/>
              <a:ext cx="1050636" cy="337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defRPr sz="1400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rgbClr val="535353"/>
                  </a:solidFill>
                </a:rPr>
                <a:t>Defense</a:t>
              </a:r>
            </a:p>
          </p:txBody>
        </p:sp>
        <p:sp>
          <p:nvSpPr>
            <p:cNvPr id="327" name="Shape 327"/>
            <p:cNvSpPr/>
            <p:nvPr/>
          </p:nvSpPr>
          <p:spPr>
            <a:xfrm>
              <a:off x="8824580" y="1148595"/>
              <a:ext cx="689393" cy="689393"/>
            </a:xfrm>
            <a:prstGeom prst="rect">
              <a:avLst/>
            </a:pr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9585758" y="1324321"/>
              <a:ext cx="1050636" cy="337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defRPr sz="1400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rgbClr val="535353"/>
                  </a:solidFill>
                </a:rPr>
                <a:t>Server</a:t>
              </a:r>
            </a:p>
          </p:txBody>
        </p:sp>
        <p:sp>
          <p:nvSpPr>
            <p:cNvPr id="329" name="Shape 329"/>
            <p:cNvSpPr/>
            <p:nvPr/>
          </p:nvSpPr>
          <p:spPr>
            <a:xfrm>
              <a:off x="8824580" y="2200384"/>
              <a:ext cx="689393" cy="689392"/>
            </a:xfrm>
            <a:prstGeom prst="rect">
              <a:avLst/>
            </a:pr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9585758" y="2376110"/>
              <a:ext cx="1705743" cy="337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defRPr sz="1400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rgbClr val="535353"/>
                  </a:solidFill>
                </a:rPr>
                <a:t>Surveillance</a:t>
              </a:r>
            </a:p>
          </p:txBody>
        </p:sp>
        <p:sp>
          <p:nvSpPr>
            <p:cNvPr id="331" name="Shape 331"/>
            <p:cNvSpPr/>
            <p:nvPr/>
          </p:nvSpPr>
          <p:spPr>
            <a:xfrm>
              <a:off x="8824580" y="3225555"/>
              <a:ext cx="689393" cy="689392"/>
            </a:xfrm>
            <a:prstGeom prst="rect">
              <a:avLst/>
            </a:pr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9585758" y="3401281"/>
              <a:ext cx="1705743" cy="337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defRPr sz="1400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rgbClr val="535353"/>
                  </a:solidFill>
                </a:rPr>
                <a:t>HPC</a:t>
              </a:r>
            </a:p>
          </p:txBody>
        </p:sp>
      </p:grpSp>
      <p:grpSp>
        <p:nvGrpSpPr>
          <p:cNvPr id="340" name="Group 340"/>
          <p:cNvGrpSpPr/>
          <p:nvPr/>
        </p:nvGrpSpPr>
        <p:grpSpPr>
          <a:xfrm>
            <a:off x="956482" y="6593473"/>
            <a:ext cx="10996993" cy="2111477"/>
            <a:chOff x="-640027" y="76200"/>
            <a:chExt cx="10996991" cy="2111476"/>
          </a:xfrm>
        </p:grpSpPr>
        <p:sp>
          <p:nvSpPr>
            <p:cNvPr id="334" name="Shape 334"/>
            <p:cNvSpPr/>
            <p:nvPr/>
          </p:nvSpPr>
          <p:spPr>
            <a:xfrm>
              <a:off x="-640027" y="1571488"/>
              <a:ext cx="10996991" cy="616188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-640027" y="823844"/>
              <a:ext cx="10996505" cy="722631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6197294" y="1692084"/>
              <a:ext cx="4049823" cy="351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defRPr sz="16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/>
              </a:pPr>
              <a:r>
                <a:rPr sz="1600"/>
                <a:t>Product Performance and Reliability</a:t>
              </a:r>
            </a:p>
          </p:txBody>
        </p:sp>
        <p:sp>
          <p:nvSpPr>
            <p:cNvPr id="337" name="Shape 337"/>
            <p:cNvSpPr/>
            <p:nvPr/>
          </p:nvSpPr>
          <p:spPr>
            <a:xfrm>
              <a:off x="5103733" y="951932"/>
              <a:ext cx="5143384" cy="6195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lvl="0" algn="r">
                <a:defRPr sz="1800"/>
              </a:pPr>
              <a:r>
                <a:rPr sz="1600" dirty="0">
                  <a:latin typeface="Verdana"/>
                  <a:ea typeface="Verdana"/>
                  <a:cs typeface="Verdana"/>
                  <a:sym typeface="Verdana"/>
                </a:rPr>
                <a:t>Customization / Longevity Support </a:t>
              </a:r>
            </a:p>
            <a:p>
              <a:pPr lvl="0" algn="r">
                <a:defRPr sz="1800"/>
              </a:pPr>
              <a:r>
                <a:rPr sz="1600" dirty="0">
                  <a:latin typeface="Verdana"/>
                  <a:ea typeface="Verdana"/>
                  <a:cs typeface="Verdana"/>
                  <a:sym typeface="Verdana"/>
                </a:rPr>
                <a:t>BOM Control / Firmware Support</a:t>
              </a:r>
            </a:p>
          </p:txBody>
        </p:sp>
        <p:sp>
          <p:nvSpPr>
            <p:cNvPr id="338" name="Shape 338"/>
            <p:cNvSpPr/>
            <p:nvPr/>
          </p:nvSpPr>
          <p:spPr>
            <a:xfrm>
              <a:off x="6087933" y="76200"/>
              <a:ext cx="4268545" cy="722631"/>
            </a:xfrm>
            <a:prstGeom prst="rect">
              <a:avLst/>
            </a:prstGeom>
            <a:solidFill>
              <a:srgbClr val="A9A9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7465236" y="256656"/>
              <a:ext cx="2781881" cy="374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r">
                <a:defRPr sz="18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/>
              <a:r>
                <a:t>Security / Endurance</a:t>
              </a:r>
            </a:p>
          </p:txBody>
        </p:sp>
      </p:grpSp>
      <p:sp>
        <p:nvSpPr>
          <p:cNvPr id="341" name="Shape 341"/>
          <p:cNvSpPr/>
          <p:nvPr/>
        </p:nvSpPr>
        <p:spPr>
          <a:xfrm>
            <a:off x="956733" y="6387236"/>
            <a:ext cx="10996491" cy="1"/>
          </a:xfrm>
          <a:prstGeom prst="line">
            <a:avLst/>
          </a:prstGeom>
          <a:ln w="6350">
            <a:solidFill>
              <a:srgbClr val="535353"/>
            </a:solidFill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2" name="圖片 1" descr="Company Profile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13" y="3012025"/>
            <a:ext cx="685800" cy="698500"/>
          </a:xfrm>
          <a:prstGeom prst="rect">
            <a:avLst/>
          </a:prstGeom>
        </p:spPr>
      </p:pic>
      <p:pic>
        <p:nvPicPr>
          <p:cNvPr id="3" name="圖片 2" descr="Company Profile-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4076700"/>
            <a:ext cx="685800" cy="698500"/>
          </a:xfrm>
          <a:prstGeom prst="rect">
            <a:avLst/>
          </a:prstGeom>
        </p:spPr>
      </p:pic>
      <p:pic>
        <p:nvPicPr>
          <p:cNvPr id="4" name="圖片 3" descr="Company Profile-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4089400"/>
            <a:ext cx="698500" cy="698500"/>
          </a:xfrm>
          <a:prstGeom prst="rect">
            <a:avLst/>
          </a:prstGeom>
        </p:spPr>
      </p:pic>
      <p:pic>
        <p:nvPicPr>
          <p:cNvPr id="9" name="圖片 8" descr="Company Profile-1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5168900"/>
            <a:ext cx="698500" cy="698500"/>
          </a:xfrm>
          <a:prstGeom prst="rect">
            <a:avLst/>
          </a:prstGeom>
        </p:spPr>
      </p:pic>
      <p:pic>
        <p:nvPicPr>
          <p:cNvPr id="11" name="圖片 10" descr="Company Profile-1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22600"/>
            <a:ext cx="698500" cy="698500"/>
          </a:xfrm>
          <a:prstGeom prst="rect">
            <a:avLst/>
          </a:prstGeom>
        </p:spPr>
      </p:pic>
      <p:pic>
        <p:nvPicPr>
          <p:cNvPr id="12" name="圖片 11" descr="Company Profile-1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4064000"/>
            <a:ext cx="698500" cy="698500"/>
          </a:xfrm>
          <a:prstGeom prst="rect">
            <a:avLst/>
          </a:prstGeom>
        </p:spPr>
      </p:pic>
      <p:pic>
        <p:nvPicPr>
          <p:cNvPr id="14" name="圖片 13" descr="Company Profile-1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5118100"/>
            <a:ext cx="698500" cy="685800"/>
          </a:xfrm>
          <a:prstGeom prst="rect">
            <a:avLst/>
          </a:prstGeom>
        </p:spPr>
      </p:pic>
      <p:pic>
        <p:nvPicPr>
          <p:cNvPr id="16" name="圖片 15" descr="Company Profile-1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00" y="3009900"/>
            <a:ext cx="698500" cy="685800"/>
          </a:xfrm>
          <a:prstGeom prst="rect">
            <a:avLst/>
          </a:prstGeom>
        </p:spPr>
      </p:pic>
      <p:pic>
        <p:nvPicPr>
          <p:cNvPr id="17" name="圖片 16" descr="Company Profile-19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4064000"/>
            <a:ext cx="698500" cy="685800"/>
          </a:xfrm>
          <a:prstGeom prst="rect">
            <a:avLst/>
          </a:prstGeom>
        </p:spPr>
      </p:pic>
      <p:pic>
        <p:nvPicPr>
          <p:cNvPr id="18" name="圖片 17" descr="Company Profile-20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3009900"/>
            <a:ext cx="698500" cy="698500"/>
          </a:xfrm>
          <a:prstGeom prst="rect">
            <a:avLst/>
          </a:prstGeom>
        </p:spPr>
      </p:pic>
      <p:pic>
        <p:nvPicPr>
          <p:cNvPr id="19" name="圖片 18" descr="Company Profile-2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4064000"/>
            <a:ext cx="698500" cy="698500"/>
          </a:xfrm>
          <a:prstGeom prst="rect">
            <a:avLst/>
          </a:prstGeom>
        </p:spPr>
      </p:pic>
      <p:pic>
        <p:nvPicPr>
          <p:cNvPr id="20" name="圖片 19" descr="Company Profile-2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5080000"/>
            <a:ext cx="698500" cy="698500"/>
          </a:xfrm>
          <a:prstGeom prst="rect">
            <a:avLst/>
          </a:prstGeom>
        </p:spPr>
      </p:pic>
      <p:pic>
        <p:nvPicPr>
          <p:cNvPr id="13" name="圖片 12" descr="Company Profile-15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2997200"/>
            <a:ext cx="6985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2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1428"/>
                </a:solidFill>
              </a:rPr>
              <a:t>Our Software Services</a:t>
            </a:r>
          </a:p>
        </p:txBody>
      </p:sp>
      <p:sp>
        <p:nvSpPr>
          <p:cNvPr id="345" name="Shape 3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888888"/>
                </a:solidFill>
              </a:rPr>
              <a:t>11</a:t>
            </a:fld>
            <a:endParaRPr sz="1400">
              <a:solidFill>
                <a:srgbClr val="888888"/>
              </a:solidFill>
            </a:endParaRPr>
          </a:p>
        </p:txBody>
      </p:sp>
      <p:sp>
        <p:nvSpPr>
          <p:cNvPr id="5" name="Rectangle 47"/>
          <p:cNvSpPr/>
          <p:nvPr>
            <p:custDataLst>
              <p:tags r:id="rId1"/>
            </p:custDataLst>
          </p:nvPr>
        </p:nvSpPr>
        <p:spPr bwMode="auto">
          <a:xfrm>
            <a:off x="2612683" y="5515414"/>
            <a:ext cx="2462400" cy="303379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8390" tIns="54597" rIns="109190" bIns="21839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l" defTabSz="1091950" fontAlgn="auto">
              <a:spcBef>
                <a:spcPts val="0"/>
              </a:spcBef>
              <a:spcAft>
                <a:spcPts val="0"/>
              </a:spcAft>
            </a:pPr>
            <a:endParaRPr lang="en-US" sz="2000" spc="-84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defTabSz="1091950" fontAlgn="auto">
              <a:spcBef>
                <a:spcPts val="0"/>
              </a:spcBef>
              <a:spcAft>
                <a:spcPts val="0"/>
              </a:spcAft>
            </a:pPr>
            <a:endParaRPr lang="en-US" sz="1900" spc="-84" dirty="0">
              <a:solidFill>
                <a:srgbClr val="FFFFFF"/>
              </a:solidFill>
            </a:endParaRPr>
          </a:p>
        </p:txBody>
      </p:sp>
      <p:sp>
        <p:nvSpPr>
          <p:cNvPr id="6" name="Rectangle 65"/>
          <p:cNvSpPr/>
          <p:nvPr>
            <p:custDataLst>
              <p:tags r:id="rId2"/>
            </p:custDataLst>
          </p:nvPr>
        </p:nvSpPr>
        <p:spPr bwMode="auto">
          <a:xfrm>
            <a:off x="2612684" y="3264377"/>
            <a:ext cx="2462400" cy="18827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195" tIns="54597" rIns="109190" bIns="21839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1091590"/>
            <a:endParaRPr lang="en-US" sz="2900" dirty="0"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atin typeface="Calibri Light" panose="020F0302020204030204"/>
              <a:ea typeface="Segoe UI" pitchFamily="34" charset="0"/>
              <a:cs typeface="Segoe UI" pitchFamily="34" charset="0"/>
            </a:endParaRPr>
          </a:p>
          <a:p>
            <a:pPr defTabSz="1091590"/>
            <a:endParaRPr lang="en-US" sz="2900" dirty="0"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atin typeface="Calibri Light" panose="020F0302020204030204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Chevron 4"/>
          <p:cNvSpPr/>
          <p:nvPr/>
        </p:nvSpPr>
        <p:spPr bwMode="auto">
          <a:xfrm>
            <a:off x="5329900" y="3813275"/>
            <a:ext cx="402629" cy="783541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195" tIns="54598" rIns="54598" bIns="10919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1091590"/>
            <a:endParaRPr lang="en-US" sz="2200" spc="-60" dirty="0">
              <a:solidFill>
                <a:srgbClr val="E7E6E6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5"/>
          <p:cNvSpPr/>
          <p:nvPr>
            <p:custDataLst>
              <p:tags r:id="rId3"/>
            </p:custDataLst>
          </p:nvPr>
        </p:nvSpPr>
        <p:spPr bwMode="auto">
          <a:xfrm>
            <a:off x="1026625" y="3264378"/>
            <a:ext cx="1123415" cy="5284830"/>
          </a:xfrm>
          <a:prstGeom prst="rect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09195" tIns="54598" rIns="218390" bIns="10919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109195" defTabSz="1091950" fontAlgn="auto">
              <a:spcBef>
                <a:spcPts val="0"/>
              </a:spcBef>
              <a:spcAft>
                <a:spcPts val="717"/>
              </a:spcAft>
            </a:pPr>
            <a:r>
              <a:rPr lang="en-US" sz="54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iService</a:t>
            </a:r>
            <a:endParaRPr lang="en-US" sz="5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24"/>
          <p:cNvSpPr/>
          <p:nvPr>
            <p:custDataLst>
              <p:tags r:id="rId4"/>
            </p:custDataLst>
          </p:nvPr>
        </p:nvSpPr>
        <p:spPr bwMode="auto">
          <a:xfrm>
            <a:off x="5951064" y="5515414"/>
            <a:ext cx="2462400" cy="303379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8390" tIns="54597" rIns="109190" bIns="21839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1091950" fontAlgn="auto">
              <a:spcBef>
                <a:spcPts val="0"/>
              </a:spcBef>
              <a:spcAft>
                <a:spcPts val="0"/>
              </a:spcAft>
            </a:pPr>
            <a:endParaRPr lang="en-US" sz="1900" spc="-84" dirty="0">
              <a:solidFill>
                <a:srgbClr val="FFFFFF"/>
              </a:solidFill>
            </a:endParaRPr>
          </a:p>
          <a:p>
            <a:pPr defTabSz="1091950" fontAlgn="auto">
              <a:spcBef>
                <a:spcPts val="0"/>
              </a:spcBef>
              <a:spcAft>
                <a:spcPts val="0"/>
              </a:spcAft>
            </a:pPr>
            <a:endParaRPr lang="en-US" sz="1900" spc="-84" dirty="0">
              <a:solidFill>
                <a:srgbClr val="FFFFFF"/>
              </a:solidFill>
            </a:endParaRPr>
          </a:p>
        </p:txBody>
      </p:sp>
      <p:sp>
        <p:nvSpPr>
          <p:cNvPr id="10" name="Rectangle 30"/>
          <p:cNvSpPr/>
          <p:nvPr>
            <p:custDataLst>
              <p:tags r:id="rId5"/>
            </p:custDataLst>
          </p:nvPr>
        </p:nvSpPr>
        <p:spPr bwMode="auto">
          <a:xfrm>
            <a:off x="5951064" y="3271646"/>
            <a:ext cx="2462400" cy="18827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195" tIns="54597" rIns="109190" bIns="21839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1091590"/>
            <a:endParaRPr lang="en-US" sz="2900" dirty="0"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atin typeface="Calibri Light" panose="020F0302020204030204"/>
              <a:ea typeface="Segoe UI" pitchFamily="34" charset="0"/>
              <a:cs typeface="Segoe UI" pitchFamily="34" charset="0"/>
            </a:endParaRPr>
          </a:p>
          <a:p>
            <a:pPr defTabSz="1091590"/>
            <a:endParaRPr lang="en-US" sz="2900" dirty="0"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atin typeface="Calibri Light" panose="020F0302020204030204"/>
              <a:ea typeface="Segoe UI" pitchFamily="34" charset="0"/>
              <a:cs typeface="Segoe UI" pitchFamily="34" charset="0"/>
            </a:endParaRPr>
          </a:p>
          <a:p>
            <a:pPr defTabSz="1091590"/>
            <a:endParaRPr lang="en-US" sz="2900" dirty="0"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atin typeface="Calibri Light" panose="020F0302020204030204"/>
              <a:ea typeface="Segoe UI" pitchFamily="34" charset="0"/>
              <a:cs typeface="Segoe UI" pitchFamily="34" charset="0"/>
            </a:endParaRPr>
          </a:p>
          <a:p>
            <a:pPr defTabSz="1091590"/>
            <a:endParaRPr lang="en-US" sz="2900" dirty="0"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atin typeface="Calibri Light" panose="020F0302020204030204"/>
              <a:ea typeface="Segoe UI" pitchFamily="34" charset="0"/>
              <a:cs typeface="Segoe UI" pitchFamily="34" charset="0"/>
            </a:endParaRPr>
          </a:p>
          <a:p>
            <a:pPr defTabSz="1091590"/>
            <a:endParaRPr lang="en-US" sz="2900" dirty="0"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atin typeface="Calibri Light" panose="020F0302020204030204"/>
              <a:ea typeface="Segoe UI" pitchFamily="34" charset="0"/>
              <a:cs typeface="Segoe UI" pitchFamily="34" charset="0"/>
            </a:endParaRPr>
          </a:p>
          <a:p>
            <a:pPr defTabSz="1091590"/>
            <a:endParaRPr lang="en-US" sz="2900" dirty="0"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atin typeface="Calibri Light" panose="020F0302020204030204"/>
              <a:ea typeface="Segoe UI" pitchFamily="34" charset="0"/>
              <a:cs typeface="Segoe UI" pitchFamily="34" charset="0"/>
            </a:endParaRPr>
          </a:p>
          <a:p>
            <a:pPr defTabSz="1091590"/>
            <a:endParaRPr lang="en-US" sz="2900" dirty="0"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atin typeface="Calibri Light" panose="020F0302020204030204"/>
              <a:ea typeface="Segoe UI" pitchFamily="34" charset="0"/>
              <a:cs typeface="Segoe UI" pitchFamily="34" charset="0"/>
            </a:endParaRPr>
          </a:p>
          <a:p>
            <a:pPr defTabSz="1091590"/>
            <a:endParaRPr lang="en-US" sz="2900" dirty="0"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atin typeface="Calibri Light" panose="020F0302020204030204"/>
              <a:ea typeface="Segoe UI" pitchFamily="34" charset="0"/>
              <a:cs typeface="Segoe UI" pitchFamily="34" charset="0"/>
            </a:endParaRPr>
          </a:p>
          <a:p>
            <a:pPr defTabSz="1091590"/>
            <a:endParaRPr lang="en-US" sz="2900" dirty="0"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atin typeface="Calibri Light" panose="020F0302020204030204"/>
              <a:ea typeface="Segoe UI" pitchFamily="34" charset="0"/>
              <a:cs typeface="Segoe UI" pitchFamily="34" charset="0"/>
            </a:endParaRPr>
          </a:p>
          <a:p>
            <a:pPr defTabSz="1091590"/>
            <a:endParaRPr lang="en-US" sz="2900" b="1" dirty="0"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atin typeface="Calibri Light" panose="020F0302020204030204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43"/>
          <p:cNvSpPr/>
          <p:nvPr>
            <p:custDataLst>
              <p:tags r:id="rId6"/>
            </p:custDataLst>
          </p:nvPr>
        </p:nvSpPr>
        <p:spPr bwMode="auto">
          <a:xfrm>
            <a:off x="9368592" y="5515412"/>
            <a:ext cx="2462400" cy="30337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8390" tIns="54597" rIns="109190" bIns="21839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1091950" fontAlgn="auto">
              <a:spcBef>
                <a:spcPts val="0"/>
              </a:spcBef>
              <a:spcAft>
                <a:spcPts val="0"/>
              </a:spcAft>
            </a:pPr>
            <a:endParaRPr lang="en-US" sz="1900" spc="-84" dirty="0">
              <a:solidFill>
                <a:srgbClr val="FFFFFF"/>
              </a:solidFill>
            </a:endParaRPr>
          </a:p>
        </p:txBody>
      </p:sp>
      <p:sp>
        <p:nvSpPr>
          <p:cNvPr id="12" name="Rectangle 44"/>
          <p:cNvSpPr/>
          <p:nvPr>
            <p:custDataLst>
              <p:tags r:id="rId7"/>
            </p:custDataLst>
          </p:nvPr>
        </p:nvSpPr>
        <p:spPr bwMode="auto">
          <a:xfrm>
            <a:off x="9367843" y="3271645"/>
            <a:ext cx="2462400" cy="18827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195" tIns="54597" rIns="109190" bIns="21839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1091590"/>
            <a:endParaRPr lang="en-US" sz="2900" dirty="0"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atin typeface="Calibri Light" panose="020F0302020204030204"/>
              <a:ea typeface="Segoe UI" pitchFamily="34" charset="0"/>
              <a:cs typeface="Segoe UI" pitchFamily="34" charset="0"/>
            </a:endParaRPr>
          </a:p>
          <a:p>
            <a:pPr defTabSz="1091590"/>
            <a:endParaRPr lang="en-US" sz="2900" dirty="0"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atin typeface="Calibri Light" panose="020F0302020204030204"/>
              <a:ea typeface="Segoe UI" pitchFamily="34" charset="0"/>
              <a:cs typeface="Segoe UI" pitchFamily="34" charset="0"/>
            </a:endParaRPr>
          </a:p>
          <a:p>
            <a:pPr defTabSz="1091590"/>
            <a:endParaRPr lang="en-US" sz="2900" dirty="0"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atin typeface="Calibri Light" panose="020F0302020204030204"/>
              <a:ea typeface="Segoe UI" pitchFamily="34" charset="0"/>
              <a:cs typeface="Segoe UI" pitchFamily="34" charset="0"/>
            </a:endParaRPr>
          </a:p>
          <a:p>
            <a:pPr defTabSz="1091590"/>
            <a:endParaRPr lang="en-US" sz="2900" dirty="0"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atin typeface="Calibri Light" panose="020F0302020204030204"/>
              <a:ea typeface="Segoe UI" pitchFamily="34" charset="0"/>
              <a:cs typeface="Segoe UI" pitchFamily="34" charset="0"/>
            </a:endParaRPr>
          </a:p>
          <a:p>
            <a:pPr defTabSz="1091590"/>
            <a:endParaRPr lang="en-US" sz="2900" dirty="0"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atin typeface="Calibri Light" panose="020F0302020204030204"/>
              <a:ea typeface="Segoe UI" pitchFamily="34" charset="0"/>
              <a:cs typeface="Segoe UI" pitchFamily="34" charset="0"/>
            </a:endParaRPr>
          </a:p>
          <a:p>
            <a:pPr defTabSz="1091590"/>
            <a:endParaRPr lang="en-US" sz="2900" dirty="0"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atin typeface="Calibri Light" panose="020F0302020204030204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Chevron 32"/>
          <p:cNvSpPr/>
          <p:nvPr/>
        </p:nvSpPr>
        <p:spPr bwMode="auto">
          <a:xfrm>
            <a:off x="8641562" y="3813274"/>
            <a:ext cx="402629" cy="783541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195" tIns="54598" rIns="54598" bIns="10919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1091590"/>
            <a:endParaRPr lang="en-US" sz="2200" spc="-60" dirty="0">
              <a:solidFill>
                <a:srgbClr val="E7E6E6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4" name="Straight Connector 34"/>
          <p:cNvCxnSpPr/>
          <p:nvPr/>
        </p:nvCxnSpPr>
        <p:spPr>
          <a:xfrm>
            <a:off x="9326255" y="6723364"/>
            <a:ext cx="25036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8"/>
          <p:cNvCxnSpPr/>
          <p:nvPr/>
        </p:nvCxnSpPr>
        <p:spPr>
          <a:xfrm>
            <a:off x="5923382" y="6723365"/>
            <a:ext cx="25036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9"/>
          <p:cNvCxnSpPr/>
          <p:nvPr/>
        </p:nvCxnSpPr>
        <p:spPr>
          <a:xfrm>
            <a:off x="2502902" y="6707470"/>
            <a:ext cx="25036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2646568" y="6723365"/>
            <a:ext cx="23600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2000" spc="-84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O.S. image customized and validated for various platforms and systems</a:t>
            </a:r>
          </a:p>
          <a:p>
            <a:pPr algn="l"/>
            <a:endParaRPr lang="zh-TW" altLang="en-US" sz="2000" spc="-84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722543" y="6015524"/>
            <a:ext cx="2284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195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000" spc="-84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Windows &amp; Linux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6040250" y="6015524"/>
            <a:ext cx="2284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195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000" spc="-84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iSmart</a:t>
            </a:r>
            <a:r>
              <a:rPr lang="en-US" altLang="zh-TW" sz="2000" spc="-84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en-US" altLang="zh-TW" sz="2000" spc="-84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iCover</a:t>
            </a:r>
            <a:endParaRPr lang="en-US" altLang="zh-TW" sz="2000" spc="-84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9368592" y="6037680"/>
            <a:ext cx="24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195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000" spc="-84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&amp; Training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5989031" y="6794882"/>
            <a:ext cx="23600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09195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1800" spc="-84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Turn-key solutions that delivers robust, high-quality, customized applications</a:t>
            </a:r>
            <a:endParaRPr lang="zh-TW" altLang="en-US" sz="1800" spc="-84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9457778" y="6794882"/>
            <a:ext cx="23600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09195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1800" spc="-84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extensive knowledge based enables customers to quickly find the best solution</a:t>
            </a:r>
          </a:p>
          <a:p>
            <a:pPr algn="l"/>
            <a:endParaRPr lang="zh-TW" altLang="en-US" sz="1800" spc="-84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2701870" y="3652664"/>
            <a:ext cx="2284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1590"/>
            <a:r>
              <a:rPr lang="en-US" altLang="zh-TW" sz="240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 </a:t>
            </a:r>
            <a:br>
              <a:rPr lang="en-US" altLang="zh-TW" sz="240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TW" sz="220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Builder</a:t>
            </a:r>
            <a:r>
              <a:rPr lang="en-US" altLang="zh-TW" sz="240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Development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6092688" y="4052773"/>
            <a:ext cx="2284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1590"/>
            <a:r>
              <a:rPr lang="en-US" altLang="zh-TW" sz="220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Software Tools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9495765" y="3696796"/>
            <a:ext cx="22840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1590"/>
            <a:r>
              <a:rPr lang="en-US" altLang="zh-TW" sz="220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Software  Consulting Service </a:t>
            </a:r>
          </a:p>
        </p:txBody>
      </p:sp>
      <p:sp>
        <p:nvSpPr>
          <p:cNvPr id="2" name="矩形 1"/>
          <p:cNvSpPr/>
          <p:nvPr/>
        </p:nvSpPr>
        <p:spPr>
          <a:xfrm>
            <a:off x="714194" y="1434532"/>
            <a:ext cx="1134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TW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iService</a:t>
            </a:r>
            <a:r>
              <a:rPr lang="en-US" altLang="zh-TW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a dedicated software service for industrial systems</a:t>
            </a:r>
            <a:endParaRPr lang="zh-TW" altLang="en-US" sz="36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/>
          </p:cNvSpPr>
          <p:nvPr>
            <p:ph type="title"/>
          </p:nvPr>
        </p:nvSpPr>
        <p:spPr>
          <a:xfrm>
            <a:off x="650875" y="130280"/>
            <a:ext cx="11703050" cy="141816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1428"/>
                </a:solidFill>
              </a:rPr>
              <a:t>Proprietary Technologies and Patents</a:t>
            </a:r>
          </a:p>
        </p:txBody>
      </p:sp>
      <p:sp>
        <p:nvSpPr>
          <p:cNvPr id="348" name="Shape 3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888888"/>
                </a:solidFill>
              </a:rPr>
              <a:t>12</a:t>
            </a:fld>
            <a:endParaRPr sz="1400">
              <a:solidFill>
                <a:srgbClr val="888888"/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650875" y="3589062"/>
            <a:ext cx="3008313" cy="3008314"/>
            <a:chOff x="736600" y="1752599"/>
            <a:chExt cx="3008313" cy="3008314"/>
          </a:xfrm>
        </p:grpSpPr>
        <p:sp>
          <p:nvSpPr>
            <p:cNvPr id="349" name="Shape 349"/>
            <p:cNvSpPr/>
            <p:nvPr/>
          </p:nvSpPr>
          <p:spPr>
            <a:xfrm>
              <a:off x="736600" y="1752599"/>
              <a:ext cx="3008313" cy="3008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797979"/>
            </a:solidFill>
            <a:ln w="12700"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0" rIns="0" bIns="0" anchor="ctr"/>
            <a:lstStyle/>
            <a:p>
              <a:pPr lvl="0">
                <a:defRPr>
                  <a:solidFill>
                    <a:srgbClr val="FF2600"/>
                  </a:solidFill>
                </a:defRPr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1383471" y="2736902"/>
              <a:ext cx="1714570" cy="14619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 sz="89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sz="8900" b="1" dirty="0">
                  <a:solidFill>
                    <a:schemeClr val="bg1"/>
                  </a:solidFill>
                </a:rPr>
                <a:t>62</a:t>
              </a:r>
              <a:endParaRPr sz="8900" b="1" dirty="0">
                <a:solidFill>
                  <a:schemeClr val="bg1"/>
                </a:solidFill>
              </a:endParaRPr>
            </a:p>
          </p:txBody>
        </p:sp>
        <p:sp>
          <p:nvSpPr>
            <p:cNvPr id="351" name="Shape 351"/>
            <p:cNvSpPr/>
            <p:nvPr/>
          </p:nvSpPr>
          <p:spPr>
            <a:xfrm>
              <a:off x="1737413" y="2152702"/>
              <a:ext cx="1006686" cy="3231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1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100" dirty="0">
                  <a:solidFill>
                    <a:schemeClr val="bg1"/>
                  </a:solidFill>
                </a:rPr>
                <a:t>Patents</a:t>
              </a: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4608287" y="5723998"/>
            <a:ext cx="6777515" cy="980238"/>
            <a:chOff x="4651242" y="1484214"/>
            <a:chExt cx="6777515" cy="980238"/>
          </a:xfrm>
        </p:grpSpPr>
        <p:pic>
          <p:nvPicPr>
            <p:cNvPr id="352" name="iData Guard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651242" y="1484214"/>
              <a:ext cx="3008313" cy="98023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55" name="Shape 355"/>
            <p:cNvSpPr/>
            <p:nvPr/>
          </p:nvSpPr>
          <p:spPr>
            <a:xfrm>
              <a:off x="7114116" y="1687312"/>
              <a:ext cx="4314641" cy="5232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/>
            <a:p>
              <a:pPr lvl="0" algn="l">
                <a:defRPr sz="1800"/>
              </a:pPr>
              <a:r>
                <a:rPr sz="1400" dirty="0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rPr>
                <a:t>Data protection technology built into SSDs for </a:t>
              </a:r>
            </a:p>
            <a:p>
              <a:pPr lvl="0" algn="l">
                <a:defRPr sz="1800"/>
              </a:pPr>
              <a:r>
                <a:rPr sz="1400" dirty="0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rPr>
                <a:t>mission critical applications.</a:t>
              </a: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4577171" y="6885585"/>
            <a:ext cx="7959858" cy="980237"/>
            <a:chOff x="4651242" y="4190267"/>
            <a:chExt cx="7959858" cy="980237"/>
          </a:xfrm>
        </p:grpSpPr>
        <p:pic>
          <p:nvPicPr>
            <p:cNvPr id="353" name="iCell Power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651242" y="4190267"/>
              <a:ext cx="3008313" cy="98023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57" name="Shape 357"/>
            <p:cNvSpPr/>
            <p:nvPr/>
          </p:nvSpPr>
          <p:spPr>
            <a:xfrm>
              <a:off x="7876116" y="4190267"/>
              <a:ext cx="4734984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 algn="l">
                <a:defRPr sz="1800"/>
              </a:pPr>
              <a:r>
                <a:rPr sz="1400" dirty="0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rPr>
                <a:t>Provide</a:t>
              </a:r>
              <a:r>
                <a:rPr lang="en-US" sz="1400" dirty="0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rPr>
                <a:t>s</a:t>
              </a:r>
              <a:r>
                <a:rPr sz="1400" dirty="0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rPr>
                <a:t> a mechanism to instantaneously </a:t>
              </a:r>
            </a:p>
            <a:p>
              <a:pPr lvl="0" algn="l">
                <a:defRPr sz="1800"/>
              </a:pPr>
              <a:r>
                <a:rPr sz="1400" dirty="0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rPr>
                <a:t>discharge data stored in temporary volatile DRAM buffers to ﬂash storage, to ensure the safety of data during power failures.</a:t>
              </a: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4561639" y="4483934"/>
            <a:ext cx="7683925" cy="1221468"/>
            <a:chOff x="4670000" y="5375908"/>
            <a:chExt cx="7683925" cy="1221468"/>
          </a:xfrm>
        </p:grpSpPr>
        <p:pic>
          <p:nvPicPr>
            <p:cNvPr id="1027" name="Picture 3" descr="C:\Users\erica_yang\Desktop\新增資料夾\Company Profile-0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0000" y="5375908"/>
              <a:ext cx="2493373" cy="1221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Shape 357"/>
            <p:cNvSpPr/>
            <p:nvPr/>
          </p:nvSpPr>
          <p:spPr>
            <a:xfrm>
              <a:off x="7247466" y="5458321"/>
              <a:ext cx="5106459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 algn="l">
                <a:defRPr sz="1800"/>
              </a:pPr>
              <a:r>
                <a:rPr lang="en-US" sz="1400" dirty="0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rPr>
                <a:t>A powerful health monitoring tool that allows system </a:t>
              </a:r>
            </a:p>
            <a:p>
              <a:pPr lvl="0" algn="l">
                <a:defRPr sz="1800"/>
              </a:pPr>
              <a:r>
                <a:rPr lang="en-US" sz="1400" dirty="0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rPr>
                <a:t>Integrators to track disk information, such as temperature, storage space, bad blocks, lifespan on one platform.</a:t>
              </a:r>
              <a:endParaRPr sz="1400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4583521" y="3336792"/>
            <a:ext cx="7662043" cy="1230657"/>
            <a:chOff x="4691882" y="6669675"/>
            <a:chExt cx="7662043" cy="1230657"/>
          </a:xfrm>
        </p:grpSpPr>
        <p:pic>
          <p:nvPicPr>
            <p:cNvPr id="1029" name="Picture 5" descr="W:\0.MK\14. Personal\Erica\Company Profile-0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1882" y="6669675"/>
              <a:ext cx="2512131" cy="123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Shape 357"/>
            <p:cNvSpPr/>
            <p:nvPr/>
          </p:nvSpPr>
          <p:spPr>
            <a:xfrm>
              <a:off x="7247466" y="6863699"/>
              <a:ext cx="5106459" cy="6463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 algn="l">
                <a:defRPr sz="1800"/>
              </a:pPr>
              <a:r>
                <a:rPr lang="en-US" sz="1400" dirty="0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rPr>
                <a:t>An exclusive technology that provides longer-lasting and more reliable performance than conventional MLC NAND flash by leveraging our firmware know-how.</a:t>
              </a:r>
              <a:endParaRPr sz="1400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9" name="Shape 357"/>
          <p:cNvSpPr/>
          <p:nvPr/>
        </p:nvSpPr>
        <p:spPr>
          <a:xfrm>
            <a:off x="7139105" y="2390757"/>
            <a:ext cx="510645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l">
              <a:defRPr sz="1800"/>
            </a:pPr>
            <a:r>
              <a:rPr lang="en-US" sz="1400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A patent technology used to eliminate the need for power cables, which makes SSDs more shock-resistant and better suited for extreme environments.</a:t>
            </a:r>
            <a:endParaRPr sz="1400" dirty="0">
              <a:solidFill>
                <a:srgbClr val="53535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56" y="2108819"/>
            <a:ext cx="2520506" cy="1234708"/>
          </a:xfrm>
          <a:prstGeom prst="rect">
            <a:avLst/>
          </a:prstGeom>
        </p:spPr>
      </p:pic>
      <p:cxnSp>
        <p:nvCxnSpPr>
          <p:cNvPr id="11" name="直線接點 10"/>
          <p:cNvCxnSpPr/>
          <p:nvPr/>
        </p:nvCxnSpPr>
        <p:spPr>
          <a:xfrm>
            <a:off x="4057650" y="2390757"/>
            <a:ext cx="0" cy="5475065"/>
          </a:xfrm>
          <a:prstGeom prst="line">
            <a:avLst/>
          </a:prstGeom>
          <a:noFill/>
          <a:ln w="25400" cap="flat">
            <a:solidFill>
              <a:schemeClr val="bg2">
                <a:lumMod val="60000"/>
                <a:lumOff val="40000"/>
              </a:schemeClr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2056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Complete Vertical Solutions</a:t>
            </a:r>
            <a:endParaRPr lang="zh-TW" altLang="en-US" dirty="0"/>
          </a:p>
        </p:txBody>
      </p:sp>
      <p:grpSp>
        <p:nvGrpSpPr>
          <p:cNvPr id="40" name="群組 39"/>
          <p:cNvGrpSpPr/>
          <p:nvPr/>
        </p:nvGrpSpPr>
        <p:grpSpPr>
          <a:xfrm>
            <a:off x="1069790" y="1559423"/>
            <a:ext cx="11043335" cy="7158336"/>
            <a:chOff x="1508165" y="1608440"/>
            <a:chExt cx="11043335" cy="7158336"/>
          </a:xfrm>
        </p:grpSpPr>
        <p:pic>
          <p:nvPicPr>
            <p:cNvPr id="4" name="Picture 4" descr="C:\Users\erica_yang\Desktop\新增資料夾\Company Profile-07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65" y="1608440"/>
              <a:ext cx="9575689" cy="676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群組 4"/>
            <p:cNvGrpSpPr/>
            <p:nvPr/>
          </p:nvGrpSpPr>
          <p:grpSpPr>
            <a:xfrm>
              <a:off x="2355744" y="3274687"/>
              <a:ext cx="3367883" cy="773867"/>
              <a:chOff x="7931122" y="1520448"/>
              <a:chExt cx="3367883" cy="773867"/>
            </a:xfrm>
          </p:grpSpPr>
          <p:sp>
            <p:nvSpPr>
              <p:cNvPr id="6" name="Shape 551"/>
              <p:cNvSpPr/>
              <p:nvPr/>
            </p:nvSpPr>
            <p:spPr>
              <a:xfrm>
                <a:off x="7931122" y="1924983"/>
                <a:ext cx="3367883" cy="36933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l">
                  <a:defRPr sz="1800"/>
                </a:pPr>
                <a:r>
                  <a:rPr lang="en-US" sz="1800" dirty="0">
                    <a:solidFill>
                      <a:schemeClr val="bg2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Automation</a:t>
                </a:r>
                <a:endParaRPr sz="1800" dirty="0">
                  <a:solidFill>
                    <a:schemeClr val="bg2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" name="Shape 562"/>
              <p:cNvSpPr/>
              <p:nvPr/>
            </p:nvSpPr>
            <p:spPr>
              <a:xfrm>
                <a:off x="8436379" y="1520448"/>
                <a:ext cx="1178685" cy="46166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 algn="l">
                  <a:defRPr sz="17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b="1" dirty="0">
                    <a:solidFill>
                      <a:schemeClr val="bg2"/>
                    </a:solidFill>
                  </a:rPr>
                  <a:t>16%</a:t>
                </a:r>
                <a:endParaRPr sz="2400" b="1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8" name="群組 7"/>
            <p:cNvGrpSpPr/>
            <p:nvPr/>
          </p:nvGrpSpPr>
          <p:grpSpPr>
            <a:xfrm>
              <a:off x="4303512" y="2111780"/>
              <a:ext cx="2786591" cy="778272"/>
              <a:chOff x="8436379" y="1520448"/>
              <a:chExt cx="3447495" cy="778272"/>
            </a:xfrm>
          </p:grpSpPr>
          <p:sp>
            <p:nvSpPr>
              <p:cNvPr id="9" name="Shape 551"/>
              <p:cNvSpPr/>
              <p:nvPr/>
            </p:nvSpPr>
            <p:spPr>
              <a:xfrm>
                <a:off x="8515991" y="1929388"/>
                <a:ext cx="3367883" cy="36933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l">
                  <a:defRPr sz="1800"/>
                </a:pPr>
                <a:r>
                  <a:rPr lang="en-US" sz="1800" dirty="0">
                    <a:solidFill>
                      <a:schemeClr val="bg2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IPC</a:t>
                </a:r>
                <a:endParaRPr sz="1800" dirty="0">
                  <a:solidFill>
                    <a:schemeClr val="bg2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0" name="Shape 562"/>
              <p:cNvSpPr/>
              <p:nvPr/>
            </p:nvSpPr>
            <p:spPr>
              <a:xfrm>
                <a:off x="8436379" y="1520448"/>
                <a:ext cx="1178685" cy="46166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 algn="l">
                  <a:defRPr sz="17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b="1" dirty="0">
                    <a:solidFill>
                      <a:schemeClr val="bg2"/>
                    </a:solidFill>
                  </a:rPr>
                  <a:t>14%</a:t>
                </a:r>
                <a:endParaRPr sz="2400" b="1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9" name="群組 38"/>
            <p:cNvGrpSpPr/>
            <p:nvPr/>
          </p:nvGrpSpPr>
          <p:grpSpPr>
            <a:xfrm>
              <a:off x="5854540" y="1639429"/>
              <a:ext cx="3367883" cy="801389"/>
              <a:chOff x="5611443" y="1525225"/>
              <a:chExt cx="3367883" cy="801389"/>
            </a:xfrm>
          </p:grpSpPr>
          <p:sp>
            <p:nvSpPr>
              <p:cNvPr id="11" name="Shape 551"/>
              <p:cNvSpPr/>
              <p:nvPr/>
            </p:nvSpPr>
            <p:spPr>
              <a:xfrm>
                <a:off x="5611443" y="1957282"/>
                <a:ext cx="3367883" cy="36933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l">
                  <a:defRPr sz="1800"/>
                </a:pPr>
                <a:r>
                  <a:rPr lang="en-US" sz="1800" dirty="0">
                    <a:solidFill>
                      <a:schemeClr val="bg2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Embedded SI</a:t>
                </a:r>
                <a:endParaRPr sz="1800" dirty="0">
                  <a:solidFill>
                    <a:schemeClr val="bg2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" name="Shape 562"/>
              <p:cNvSpPr/>
              <p:nvPr/>
            </p:nvSpPr>
            <p:spPr>
              <a:xfrm>
                <a:off x="5611443" y="1525225"/>
                <a:ext cx="1178685" cy="46166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 algn="l">
                  <a:defRPr sz="17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b="1" dirty="0">
                    <a:solidFill>
                      <a:schemeClr val="bg2"/>
                    </a:solidFill>
                  </a:rPr>
                  <a:t>13%</a:t>
                </a:r>
                <a:endParaRPr sz="2400" b="1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7752339" y="2165681"/>
              <a:ext cx="3367883" cy="830997"/>
              <a:chOff x="8112328" y="1785262"/>
              <a:chExt cx="3367883" cy="830997"/>
            </a:xfrm>
          </p:grpSpPr>
          <p:sp>
            <p:nvSpPr>
              <p:cNvPr id="16" name="Shape 551"/>
              <p:cNvSpPr/>
              <p:nvPr/>
            </p:nvSpPr>
            <p:spPr>
              <a:xfrm>
                <a:off x="8112328" y="2246927"/>
                <a:ext cx="3367883" cy="36933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l">
                  <a:defRPr sz="1800"/>
                </a:pPr>
                <a:r>
                  <a:rPr lang="en-US" sz="1800" dirty="0">
                    <a:solidFill>
                      <a:schemeClr val="bg2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Thin client</a:t>
                </a:r>
                <a:endParaRPr sz="1800" dirty="0">
                  <a:solidFill>
                    <a:schemeClr val="bg2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" name="Shape 562"/>
              <p:cNvSpPr/>
              <p:nvPr/>
            </p:nvSpPr>
            <p:spPr>
              <a:xfrm>
                <a:off x="8357616" y="1785262"/>
                <a:ext cx="1178685" cy="46166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 algn="l">
                  <a:defRPr sz="17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b="1" dirty="0">
                    <a:solidFill>
                      <a:schemeClr val="bg2"/>
                    </a:solidFill>
                  </a:rPr>
                  <a:t>10%</a:t>
                </a:r>
                <a:endParaRPr sz="2400" b="1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>
              <a:off x="9168866" y="3586527"/>
              <a:ext cx="3367883" cy="776385"/>
              <a:chOff x="8346762" y="1615606"/>
              <a:chExt cx="3367883" cy="776385"/>
            </a:xfrm>
          </p:grpSpPr>
          <p:sp>
            <p:nvSpPr>
              <p:cNvPr id="19" name="Shape 551"/>
              <p:cNvSpPr/>
              <p:nvPr/>
            </p:nvSpPr>
            <p:spPr>
              <a:xfrm>
                <a:off x="8346762" y="2022659"/>
                <a:ext cx="3367883" cy="36933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l">
                  <a:defRPr sz="1800"/>
                </a:pPr>
                <a:r>
                  <a:rPr lang="en-US" sz="1800" dirty="0">
                    <a:solidFill>
                      <a:schemeClr val="bg2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Gaming</a:t>
                </a:r>
                <a:endParaRPr sz="1800" dirty="0">
                  <a:solidFill>
                    <a:schemeClr val="bg2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" name="Shape 562"/>
              <p:cNvSpPr/>
              <p:nvPr/>
            </p:nvSpPr>
            <p:spPr>
              <a:xfrm>
                <a:off x="8409834" y="1615606"/>
                <a:ext cx="1178685" cy="46166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 algn="l">
                  <a:defRPr sz="17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b="1" dirty="0">
                    <a:solidFill>
                      <a:schemeClr val="bg2"/>
                    </a:solidFill>
                  </a:rPr>
                  <a:t>9%</a:t>
                </a:r>
                <a:endParaRPr sz="2400" b="1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21" name="群組 20"/>
            <p:cNvGrpSpPr/>
            <p:nvPr/>
          </p:nvGrpSpPr>
          <p:grpSpPr>
            <a:xfrm>
              <a:off x="9183617" y="5343222"/>
              <a:ext cx="3367883" cy="870321"/>
              <a:chOff x="8354942" y="1520448"/>
              <a:chExt cx="3367883" cy="870321"/>
            </a:xfrm>
          </p:grpSpPr>
          <p:sp>
            <p:nvSpPr>
              <p:cNvPr id="22" name="Shape 551"/>
              <p:cNvSpPr/>
              <p:nvPr/>
            </p:nvSpPr>
            <p:spPr>
              <a:xfrm>
                <a:off x="8354942" y="2021437"/>
                <a:ext cx="3367883" cy="36933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l">
                  <a:defRPr sz="1800"/>
                </a:pPr>
                <a:r>
                  <a:rPr lang="en-US" sz="1800" dirty="0">
                    <a:solidFill>
                      <a:schemeClr val="bg2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POS</a:t>
                </a:r>
                <a:endParaRPr sz="1800" dirty="0">
                  <a:solidFill>
                    <a:schemeClr val="bg2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3" name="Shape 562"/>
              <p:cNvSpPr/>
              <p:nvPr/>
            </p:nvSpPr>
            <p:spPr>
              <a:xfrm>
                <a:off x="8436379" y="1520448"/>
                <a:ext cx="1178685" cy="46166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 algn="l">
                  <a:defRPr sz="17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b="1" dirty="0">
                    <a:solidFill>
                      <a:schemeClr val="bg2"/>
                    </a:solidFill>
                  </a:rPr>
                  <a:t>7%</a:t>
                </a:r>
                <a:endParaRPr sz="2400" b="1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24" name="群組 23"/>
            <p:cNvGrpSpPr/>
            <p:nvPr/>
          </p:nvGrpSpPr>
          <p:grpSpPr>
            <a:xfrm>
              <a:off x="8431944" y="7005018"/>
              <a:ext cx="3367883" cy="839543"/>
              <a:chOff x="8235926" y="1520448"/>
              <a:chExt cx="3367883" cy="839543"/>
            </a:xfrm>
          </p:grpSpPr>
          <p:sp>
            <p:nvSpPr>
              <p:cNvPr id="25" name="Shape 551"/>
              <p:cNvSpPr/>
              <p:nvPr/>
            </p:nvSpPr>
            <p:spPr>
              <a:xfrm>
                <a:off x="8235926" y="1929104"/>
                <a:ext cx="3367883" cy="43088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l">
                  <a:defRPr sz="1800"/>
                </a:pPr>
                <a:r>
                  <a:rPr lang="en-US" sz="2200" dirty="0">
                    <a:solidFill>
                      <a:schemeClr val="bg2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Medical</a:t>
                </a:r>
                <a:endParaRPr sz="2200" dirty="0">
                  <a:solidFill>
                    <a:schemeClr val="bg2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6" name="Shape 562"/>
              <p:cNvSpPr/>
              <p:nvPr/>
            </p:nvSpPr>
            <p:spPr>
              <a:xfrm>
                <a:off x="8436379" y="1520448"/>
                <a:ext cx="1178685" cy="46166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 algn="l">
                  <a:defRPr sz="17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b="1" dirty="0">
                    <a:solidFill>
                      <a:schemeClr val="bg2"/>
                    </a:solidFill>
                  </a:rPr>
                  <a:t>8%</a:t>
                </a:r>
                <a:endParaRPr sz="2400" b="1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27" name="群組 26"/>
            <p:cNvGrpSpPr/>
            <p:nvPr/>
          </p:nvGrpSpPr>
          <p:grpSpPr>
            <a:xfrm>
              <a:off x="6989095" y="8037194"/>
              <a:ext cx="3367883" cy="729582"/>
              <a:chOff x="5513796" y="1276581"/>
              <a:chExt cx="3367883" cy="729582"/>
            </a:xfrm>
          </p:grpSpPr>
          <p:sp>
            <p:nvSpPr>
              <p:cNvPr id="28" name="Shape 551"/>
              <p:cNvSpPr/>
              <p:nvPr/>
            </p:nvSpPr>
            <p:spPr>
              <a:xfrm>
                <a:off x="5513796" y="1636831"/>
                <a:ext cx="3367883" cy="36933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l">
                  <a:defRPr sz="1800"/>
                </a:pPr>
                <a:r>
                  <a:rPr lang="en-US" sz="1800" dirty="0">
                    <a:solidFill>
                      <a:schemeClr val="bg2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Other</a:t>
                </a:r>
                <a:endParaRPr sz="1800" dirty="0">
                  <a:solidFill>
                    <a:schemeClr val="bg2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9" name="Shape 562"/>
              <p:cNvSpPr/>
              <p:nvPr/>
            </p:nvSpPr>
            <p:spPr>
              <a:xfrm>
                <a:off x="5513796" y="1276581"/>
                <a:ext cx="1178685" cy="46166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 algn="l">
                  <a:defRPr sz="17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b="1" dirty="0">
                    <a:solidFill>
                      <a:schemeClr val="bg2"/>
                    </a:solidFill>
                  </a:rPr>
                  <a:t>8%</a:t>
                </a:r>
                <a:endParaRPr sz="2400" b="1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0" name="群組 29"/>
            <p:cNvGrpSpPr/>
            <p:nvPr/>
          </p:nvGrpSpPr>
          <p:grpSpPr>
            <a:xfrm>
              <a:off x="4073021" y="7971121"/>
              <a:ext cx="3367883" cy="749491"/>
              <a:chOff x="8055814" y="1520448"/>
              <a:chExt cx="3367883" cy="749491"/>
            </a:xfrm>
          </p:grpSpPr>
          <p:sp>
            <p:nvSpPr>
              <p:cNvPr id="31" name="Shape 551"/>
              <p:cNvSpPr/>
              <p:nvPr/>
            </p:nvSpPr>
            <p:spPr>
              <a:xfrm>
                <a:off x="8055814" y="1900607"/>
                <a:ext cx="3367883" cy="36933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l">
                  <a:defRPr sz="1800"/>
                </a:pPr>
                <a:r>
                  <a:rPr lang="en-US" sz="1800" dirty="0">
                    <a:solidFill>
                      <a:schemeClr val="bg2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Aerospace &amp; Defense</a:t>
                </a:r>
                <a:endParaRPr sz="1800" dirty="0">
                  <a:solidFill>
                    <a:schemeClr val="bg2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2" name="Shape 562"/>
              <p:cNvSpPr/>
              <p:nvPr/>
            </p:nvSpPr>
            <p:spPr>
              <a:xfrm>
                <a:off x="8950448" y="1520448"/>
                <a:ext cx="1178685" cy="46166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 algn="l">
                  <a:defRPr sz="17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b="1" dirty="0">
                    <a:solidFill>
                      <a:schemeClr val="bg2"/>
                    </a:solidFill>
                  </a:rPr>
                  <a:t>6%</a:t>
                </a:r>
                <a:endParaRPr sz="2400" b="1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3" name="群組 32"/>
            <p:cNvGrpSpPr/>
            <p:nvPr/>
          </p:nvGrpSpPr>
          <p:grpSpPr>
            <a:xfrm>
              <a:off x="3058068" y="6932518"/>
              <a:ext cx="3367883" cy="758862"/>
              <a:chOff x="8098146" y="1520448"/>
              <a:chExt cx="3367883" cy="758862"/>
            </a:xfrm>
          </p:grpSpPr>
          <p:sp>
            <p:nvSpPr>
              <p:cNvPr id="34" name="Shape 551"/>
              <p:cNvSpPr/>
              <p:nvPr/>
            </p:nvSpPr>
            <p:spPr>
              <a:xfrm>
                <a:off x="8098146" y="1909978"/>
                <a:ext cx="3367883" cy="36933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l">
                  <a:defRPr sz="1800"/>
                </a:pPr>
                <a:r>
                  <a:rPr lang="en-US" sz="1800" dirty="0">
                    <a:solidFill>
                      <a:schemeClr val="bg2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Networking</a:t>
                </a:r>
                <a:endParaRPr sz="1800" dirty="0">
                  <a:solidFill>
                    <a:schemeClr val="bg2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5" name="Shape 562"/>
              <p:cNvSpPr/>
              <p:nvPr/>
            </p:nvSpPr>
            <p:spPr>
              <a:xfrm>
                <a:off x="8436379" y="1520448"/>
                <a:ext cx="1178685" cy="46166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 algn="l">
                  <a:defRPr sz="17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b="1" dirty="0">
                    <a:solidFill>
                      <a:schemeClr val="bg2"/>
                    </a:solidFill>
                  </a:rPr>
                  <a:t>5%</a:t>
                </a:r>
                <a:endParaRPr sz="2400" b="1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6" name="群組 35"/>
            <p:cNvGrpSpPr/>
            <p:nvPr/>
          </p:nvGrpSpPr>
          <p:grpSpPr>
            <a:xfrm>
              <a:off x="2486657" y="5334672"/>
              <a:ext cx="3367883" cy="734979"/>
              <a:chOff x="8577868" y="1468781"/>
              <a:chExt cx="3367883" cy="734979"/>
            </a:xfrm>
          </p:grpSpPr>
          <p:sp>
            <p:nvSpPr>
              <p:cNvPr id="37" name="Shape 551"/>
              <p:cNvSpPr/>
              <p:nvPr/>
            </p:nvSpPr>
            <p:spPr>
              <a:xfrm>
                <a:off x="8577868" y="1834428"/>
                <a:ext cx="3367883" cy="36933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l">
                  <a:defRPr sz="1800"/>
                </a:pPr>
                <a:r>
                  <a:rPr lang="en-US" sz="1800" dirty="0">
                    <a:solidFill>
                      <a:schemeClr val="bg2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Energy</a:t>
                </a:r>
                <a:endParaRPr sz="1800" dirty="0">
                  <a:solidFill>
                    <a:schemeClr val="bg2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" name="Shape 562"/>
              <p:cNvSpPr/>
              <p:nvPr/>
            </p:nvSpPr>
            <p:spPr>
              <a:xfrm>
                <a:off x="8701411" y="1468781"/>
                <a:ext cx="1178685" cy="46166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 algn="l">
                  <a:defRPr sz="17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b="1" dirty="0">
                    <a:solidFill>
                      <a:schemeClr val="bg2"/>
                    </a:solidFill>
                  </a:rPr>
                  <a:t>4%</a:t>
                </a:r>
                <a:endParaRPr sz="2400" b="1" dirty="0">
                  <a:solidFill>
                    <a:schemeClr val="bg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227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/>
          </p:cNvSpPr>
          <p:nvPr>
            <p:ph type="title"/>
          </p:nvPr>
        </p:nvSpPr>
        <p:spPr>
          <a:xfrm>
            <a:off x="650875" y="130402"/>
            <a:ext cx="11703050" cy="141816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1428"/>
                </a:solidFill>
              </a:rPr>
              <a:t>Strategic Partners</a:t>
            </a:r>
          </a:p>
        </p:txBody>
      </p:sp>
      <p:sp>
        <p:nvSpPr>
          <p:cNvPr id="395" name="Shape 3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888888"/>
                </a:solidFill>
              </a:rPr>
              <a:t>14</a:t>
            </a:fld>
            <a:endParaRPr sz="1400">
              <a:solidFill>
                <a:srgbClr val="888888"/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127296" y="1866278"/>
            <a:ext cx="10887350" cy="6755687"/>
            <a:chOff x="792079" y="1841094"/>
            <a:chExt cx="10024321" cy="622017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2140" y="7024375"/>
              <a:ext cx="3005222" cy="103688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079" y="4533125"/>
              <a:ext cx="2649238" cy="90423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0338" y="5819741"/>
              <a:ext cx="3146062" cy="7064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2" descr="http://www.casinoenterprisemanagement.com/sites/default/files/images/logos/Ainsworth_Logo.jpg"/>
            <p:cNvPicPr>
              <a:picLocks noChangeAspect="1" noChangeArrowheads="1"/>
            </p:cNvPicPr>
            <p:nvPr/>
          </p:nvPicPr>
          <p:blipFill>
            <a:blip r:embed="rId6" cstate="screen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123" y="4549844"/>
              <a:ext cx="3002046" cy="840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www.irepinc.com/wp-content/uploads/2014/04/AdLink-Logo.jpg"/>
            <p:cNvPicPr>
              <a:picLocks noChangeAspect="1" noChangeArrowheads="1"/>
            </p:cNvPicPr>
            <p:nvPr/>
          </p:nvPicPr>
          <p:blipFill>
            <a:blip r:embed="rId8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979" y="7143244"/>
              <a:ext cx="2605924" cy="79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http://homesecuritysystems1.info/wp-content/uploads/2014/07/thales-logo.jpg"/>
            <p:cNvPicPr>
              <a:picLocks noChangeAspect="1" noChangeArrowheads="1"/>
            </p:cNvPicPr>
            <p:nvPr/>
          </p:nvPicPr>
          <p:blipFill>
            <a:blip r:embed="rId9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041" y="5898253"/>
              <a:ext cx="2501420" cy="618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http://www.rekaelektra.com/wp-content/uploads/2012/12/siemens_logo1.png"/>
            <p:cNvPicPr>
              <a:picLocks noChangeAspect="1" noChangeArrowheads="1"/>
            </p:cNvPicPr>
            <p:nvPr/>
          </p:nvPicPr>
          <p:blipFill>
            <a:blip r:embed="rId10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975" y="1961703"/>
              <a:ext cx="2875649" cy="653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11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9601" y="2929858"/>
              <a:ext cx="2897329" cy="11650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1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0338" y="7177806"/>
              <a:ext cx="2391225" cy="88345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1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8970" y="1841094"/>
              <a:ext cx="3413805" cy="91685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2" descr="http://www.serversupermicro.ro/wp-content/uploads/2014/04/show_logo-2.jpg"/>
            <p:cNvPicPr>
              <a:picLocks noChangeAspect="1" noChangeArrowheads="1"/>
            </p:cNvPicPr>
            <p:nvPr/>
          </p:nvPicPr>
          <p:blipFill>
            <a:blip r:embed="rId1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382" y="2765268"/>
              <a:ext cx="2590900" cy="1418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http://www.militaryaerospace.com/content/dam/mae/online-articles/2015/September/GE%20IP%20logo%2024%20Sept%202015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203" y="4593641"/>
            <a:ext cx="3705845" cy="114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ustervision.com/sites/default/files/images/Dell-logo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299" y="3048778"/>
            <a:ext cx="2070427" cy="155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19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553" y="1704758"/>
            <a:ext cx="2597128" cy="1397440"/>
          </a:xfrm>
          <a:prstGeom prst="rect">
            <a:avLst/>
          </a:prstGeom>
          <a:ln>
            <a:noFill/>
          </a:ln>
        </p:spPr>
      </p:pic>
      <p:pic>
        <p:nvPicPr>
          <p:cNvPr id="1030" name="Picture 6" descr="http://www.fujitsu.com/global/Images/logo_tcm100-871390.gif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71" y="5791484"/>
            <a:ext cx="2305881" cy="144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FF0000"/>
                </a:solidFill>
                <a:ea typeface="Verdana" panose="020B0604030504040204" pitchFamily="34" charset="0"/>
              </a:rPr>
              <a:t>Partner Endorsement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0875" y="1651455"/>
            <a:ext cx="11449272" cy="2667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 2012, </a:t>
            </a:r>
            <a:r>
              <a:rPr lang="en-US" altLang="zh-TW" sz="3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Innodisk</a:t>
            </a:r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SATADOM was recommended by Intel and exclusively applied to </a:t>
            </a:r>
            <a:r>
              <a:rPr lang="en-US" altLang="zh-TW" sz="3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Romley</a:t>
            </a:r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sever platform.</a:t>
            </a:r>
          </a:p>
          <a:p>
            <a:pPr marL="0" indent="0">
              <a:buNone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9320213" y="9110216"/>
            <a:ext cx="3033712" cy="519112"/>
          </a:xfrm>
          <a:prstGeom prst="rect">
            <a:avLst/>
          </a:prstGeom>
        </p:spPr>
        <p:txBody>
          <a:bodyPr/>
          <a:lstStyle/>
          <a:p>
            <a:fld id="{1E1A1D9B-F04C-4C3E-BDCC-3F0FA03CC9C1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1172" y="6189925"/>
            <a:ext cx="2337592" cy="193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/>
            </a:prstShdw>
          </a:effec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296" y="6276764"/>
            <a:ext cx="2262026" cy="185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/>
            </a:prstShdw>
          </a:effectLst>
        </p:spPr>
      </p:pic>
      <p:pic>
        <p:nvPicPr>
          <p:cNvPr id="1026" name="Picture 2" descr="http://www.brightsideofnews.com/wp-content/uploads/2014/04/IntelLog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5309" y="4019878"/>
            <a:ext cx="2720822" cy="179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54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Forbes Asia’s 200 Best</a:t>
            </a: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8140971" y="4126554"/>
            <a:ext cx="4212954" cy="2663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indent="-342900">
              <a:spcBef>
                <a:spcPts val="1200"/>
              </a:spcBef>
              <a:buSzPct val="100000"/>
              <a:buFont typeface="Arial"/>
              <a:buChar char="•"/>
              <a:defRPr sz="3200">
                <a:latin typeface="Verdana"/>
                <a:ea typeface="Verdana"/>
                <a:cs typeface="Verdana"/>
                <a:sym typeface="Verdana"/>
              </a:defRPr>
            </a:lvl1pPr>
            <a:lvl2pPr marL="783771" indent="-326571">
              <a:spcBef>
                <a:spcPts val="1200"/>
              </a:spcBef>
              <a:buSzPct val="100000"/>
              <a:buFont typeface="Arial"/>
              <a:buChar char="–"/>
              <a:defRPr sz="3200">
                <a:latin typeface="Verdana"/>
                <a:ea typeface="Verdana"/>
                <a:cs typeface="Verdana"/>
                <a:sym typeface="Verdana"/>
              </a:defRPr>
            </a:lvl2pPr>
            <a:lvl3pPr marL="1219200" indent="-304800">
              <a:spcBef>
                <a:spcPts val="1200"/>
              </a:spcBef>
              <a:buSzPct val="100000"/>
              <a:buFont typeface="Arial"/>
              <a:buChar char="•"/>
              <a:defRPr sz="3200">
                <a:latin typeface="Verdana"/>
                <a:ea typeface="Verdana"/>
                <a:cs typeface="Verdana"/>
                <a:sym typeface="Verdana"/>
              </a:defRPr>
            </a:lvl3pPr>
            <a:lvl4pPr marL="1737360" indent="-365760">
              <a:spcBef>
                <a:spcPts val="1200"/>
              </a:spcBef>
              <a:buSzPct val="100000"/>
              <a:buFont typeface="Arial"/>
              <a:buChar char="–"/>
              <a:defRPr sz="3200">
                <a:latin typeface="Verdana"/>
                <a:ea typeface="Verdana"/>
                <a:cs typeface="Verdana"/>
                <a:sym typeface="Verdana"/>
              </a:defRPr>
            </a:lvl4pPr>
            <a:lvl5pPr marL="2194560" indent="-365760">
              <a:spcBef>
                <a:spcPts val="1200"/>
              </a:spcBef>
              <a:buSzPct val="100000"/>
              <a:buFont typeface="Arial"/>
              <a:buChar char="»"/>
              <a:defRPr sz="3200">
                <a:latin typeface="Verdana"/>
                <a:ea typeface="Verdana"/>
                <a:cs typeface="Verdana"/>
                <a:sym typeface="Verdana"/>
              </a:defRPr>
            </a:lvl5pPr>
            <a:lvl6pPr marL="2651760" indent="-365760">
              <a:spcBef>
                <a:spcPts val="1200"/>
              </a:spcBef>
              <a:buSzPct val="100000"/>
              <a:buFont typeface="Arial"/>
              <a:buChar char="•"/>
              <a:defRPr sz="3200">
                <a:latin typeface="Verdana"/>
                <a:ea typeface="Verdana"/>
                <a:cs typeface="Verdana"/>
                <a:sym typeface="Verdana"/>
              </a:defRPr>
            </a:lvl6pPr>
            <a:lvl7pPr marL="3108960" indent="-365760">
              <a:spcBef>
                <a:spcPts val="1200"/>
              </a:spcBef>
              <a:buSzPct val="100000"/>
              <a:buFont typeface="Arial"/>
              <a:buChar char="•"/>
              <a:defRPr sz="3200">
                <a:latin typeface="Verdana"/>
                <a:ea typeface="Verdana"/>
                <a:cs typeface="Verdana"/>
                <a:sym typeface="Verdana"/>
              </a:defRPr>
            </a:lvl7pPr>
            <a:lvl8pPr marL="3566159" indent="-365759">
              <a:spcBef>
                <a:spcPts val="1200"/>
              </a:spcBef>
              <a:buSzPct val="100000"/>
              <a:buFont typeface="Arial"/>
              <a:buChar char="•"/>
              <a:defRPr sz="3200">
                <a:latin typeface="Verdana"/>
                <a:ea typeface="Verdana"/>
                <a:cs typeface="Verdana"/>
                <a:sym typeface="Verdana"/>
              </a:defRPr>
            </a:lvl8pPr>
            <a:lvl9pPr marL="4023359" indent="-365759">
              <a:spcBef>
                <a:spcPts val="1200"/>
              </a:spcBef>
              <a:buSzPct val="100000"/>
              <a:buFont typeface="Arial"/>
              <a:buChar char="•"/>
              <a:defRPr sz="3200"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 algn="l">
              <a:buFont typeface="Arial"/>
              <a:buNone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 June 2015, Innodisk was listed as one of Asia’s 200 Best Companies under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$1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Billion. 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74" y="1567392"/>
            <a:ext cx="7112339" cy="722989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35604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888888"/>
                </a:solidFill>
              </a:rPr>
              <a:t>17</a:t>
            </a:fld>
            <a:endParaRPr sz="1400">
              <a:solidFill>
                <a:srgbClr val="888888"/>
              </a:solidFill>
            </a:endParaRPr>
          </a:p>
        </p:txBody>
      </p:sp>
      <p:grpSp>
        <p:nvGrpSpPr>
          <p:cNvPr id="403" name="Group 403"/>
          <p:cNvGrpSpPr/>
          <p:nvPr/>
        </p:nvGrpSpPr>
        <p:grpSpPr>
          <a:xfrm>
            <a:off x="-811908" y="-1"/>
            <a:ext cx="14628617" cy="9753601"/>
            <a:chOff x="0" y="0"/>
            <a:chExt cx="14628615" cy="9753600"/>
          </a:xfrm>
        </p:grpSpPr>
        <p:pic>
          <p:nvPicPr>
            <p:cNvPr id="398" name="_MG_0342.jpg"/>
            <p:cNvPicPr/>
            <p:nvPr/>
          </p:nvPicPr>
          <p:blipFill>
            <a:blip r:embed="rId2" cstate="screen">
              <a:alphaModFix amt="6993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628615" cy="9753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9" name="image1.png" descr="C:\Documents and Settings\karena_liao\桌面\Logo-red-3.png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1226" y="8709181"/>
              <a:ext cx="1902770" cy="918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0" name="Shape 400"/>
            <p:cNvSpPr/>
            <p:nvPr/>
          </p:nvSpPr>
          <p:spPr>
            <a:xfrm>
              <a:off x="8728240" y="4715933"/>
              <a:ext cx="4157134" cy="4157134"/>
            </a:xfrm>
            <a:prstGeom prst="rect">
              <a:avLst/>
            </a:prstGeom>
            <a:solidFill>
              <a:srgbClr val="FF2600">
                <a:alpha val="89510"/>
              </a:srgbClr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12877634" y="4063206"/>
              <a:ext cx="617340" cy="652728"/>
            </a:xfrm>
            <a:prstGeom prst="rect">
              <a:avLst/>
            </a:prstGeom>
            <a:solidFill>
              <a:srgbClr val="FF2600">
                <a:alpha val="86713"/>
              </a:srgbClr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906040" y="4881879"/>
              <a:ext cx="3801534" cy="34317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l">
                <a:defRPr sz="1800"/>
              </a:pPr>
              <a:r>
                <a:rPr sz="2300" b="1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Our Factory</a:t>
              </a:r>
            </a:p>
            <a:p>
              <a:pPr lvl="0" algn="l">
                <a:defRPr sz="1800"/>
              </a:pPr>
              <a:endParaRPr sz="23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lvl="0" algn="l">
                <a:defRPr sz="1800"/>
              </a:pPr>
              <a:r>
                <a:rPr sz="1900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Our industrial-grade </a:t>
              </a:r>
              <a:r>
                <a:rPr lang="en-US" sz="1900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factory </a:t>
              </a:r>
              <a:r>
                <a:rPr sz="1900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to ensure consistent product quality, and provide</a:t>
              </a:r>
              <a:r>
                <a:rPr lang="en-US" sz="1900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s</a:t>
              </a:r>
              <a:r>
                <a:rPr sz="1900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flexible production that caters to our customers’ needs, as well as increase</a:t>
              </a:r>
              <a:r>
                <a:rPr lang="en-US" sz="1900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s</a:t>
              </a:r>
              <a:r>
                <a:rPr sz="1900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productivity, provide</a:t>
              </a:r>
              <a:r>
                <a:rPr lang="en-US" sz="1900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s</a:t>
              </a:r>
              <a:r>
                <a:rPr sz="1900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on-time delivery, and steady continuous </a:t>
              </a:r>
              <a:r>
                <a:rPr lang="en-US" sz="1900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product </a:t>
              </a:r>
              <a:r>
                <a:rPr sz="1900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supply</a:t>
              </a:r>
              <a:r>
                <a:rPr lang="en-US" sz="1900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.</a:t>
              </a:r>
              <a:endParaRPr sz="19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ea typeface="Verdana" panose="020B0604030504040204" pitchFamily="34" charset="0"/>
              </a:rPr>
              <a:t>Production Capacity and Certifications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9320213" y="9110216"/>
            <a:ext cx="3033712" cy="519112"/>
          </a:xfrm>
          <a:prstGeom prst="rect">
            <a:avLst/>
          </a:prstGeom>
        </p:spPr>
        <p:txBody>
          <a:bodyPr/>
          <a:lstStyle/>
          <a:p>
            <a:fld id="{1E1A1D9B-F04C-4C3E-BDCC-3F0FA03CC9C1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graphicFrame>
        <p:nvGraphicFramePr>
          <p:cNvPr id="5" name="圖表 4"/>
          <p:cNvGraphicFramePr/>
          <p:nvPr>
            <p:extLst/>
          </p:nvPr>
        </p:nvGraphicFramePr>
        <p:xfrm>
          <a:off x="862535" y="2374330"/>
          <a:ext cx="5211206" cy="5283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6755873" y="2503191"/>
            <a:ext cx="4836226" cy="3002260"/>
            <a:chOff x="6070072" y="2579390"/>
            <a:chExt cx="7197747" cy="4468259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1712" y="2609586"/>
              <a:ext cx="3506107" cy="44275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6209" y="2579391"/>
              <a:ext cx="3658619" cy="44682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839" y="2579390"/>
              <a:ext cx="3018364" cy="44559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072" y="2579390"/>
              <a:ext cx="3114590" cy="44275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矩形 6"/>
          <p:cNvSpPr/>
          <p:nvPr/>
        </p:nvSpPr>
        <p:spPr>
          <a:xfrm>
            <a:off x="6069013" y="5830539"/>
            <a:ext cx="65024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ISO9001</a:t>
            </a: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Microsoft YaHei UI" panose="020B0503020204020204" pitchFamily="34" charset="-122"/>
                <a:cs typeface="Verdana" panose="020B0604030504040204" pitchFamily="34" charset="0"/>
              </a:rPr>
              <a:t> </a:t>
            </a:r>
            <a:r>
              <a:rPr lang="zh-TW" altLang="en-US" sz="1400" b="1" dirty="0">
                <a:solidFill>
                  <a:schemeClr val="tx1"/>
                </a:solidFill>
                <a:latin typeface="Verdana" panose="020B0604030504040204" pitchFamily="34" charset="0"/>
                <a:ea typeface="Microsoft YaHei UI" panose="020B0503020204020204" pitchFamily="34" charset="-122"/>
                <a:cs typeface="Verdana" panose="020B0604030504040204" pitchFamily="34" charset="0"/>
              </a:rPr>
              <a:t> </a:t>
            </a:r>
            <a:r>
              <a:rPr lang="en-US" altLang="zh-TW" sz="1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zh-TW" altLang="en-US" sz="1400" b="1" dirty="0">
                <a:solidFill>
                  <a:schemeClr val="tx1"/>
                </a:solidFill>
                <a:latin typeface="Verdana" panose="020B0604030504040204" pitchFamily="34" charset="0"/>
                <a:ea typeface="Microsoft YaHei UI" panose="020B0503020204020204" pitchFamily="34" charset="-122"/>
                <a:cs typeface="Verdana" panose="020B0604030504040204" pitchFamily="34" charset="0"/>
              </a:rPr>
              <a:t>  </a:t>
            </a:r>
            <a:r>
              <a:rPr lang="en-US" altLang="zh-TW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ISO14001</a:t>
            </a:r>
            <a:r>
              <a:rPr lang="zh-TW" altLang="en-US" sz="1400" b="1" dirty="0">
                <a:solidFill>
                  <a:schemeClr val="tx1"/>
                </a:solidFill>
                <a:latin typeface="Verdana" panose="020B0604030504040204" pitchFamily="34" charset="0"/>
                <a:ea typeface="Microsoft YaHei UI" panose="020B0503020204020204" pitchFamily="34" charset="-122"/>
                <a:cs typeface="Verdana" panose="020B0604030504040204" pitchFamily="34" charset="0"/>
              </a:rPr>
              <a:t>  </a:t>
            </a:r>
            <a:r>
              <a:rPr lang="en-US" altLang="zh-TW" sz="1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 </a:t>
            </a:r>
            <a:r>
              <a:rPr lang="en-US" altLang="zh-TW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IECQ QC080000</a:t>
            </a:r>
            <a:r>
              <a:rPr lang="en-US" altLang="zh-TW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altLang="zh-TW" sz="1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  </a:t>
            </a:r>
            <a:r>
              <a:rPr lang="en-US" altLang="zh-TW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ISO14064-1</a:t>
            </a: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2513" y="6490769"/>
            <a:ext cx="2043631" cy="2043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9202786" y="7127863"/>
            <a:ext cx="2973891" cy="769441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altLang="zh-TW" sz="4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TS16949</a:t>
            </a:r>
            <a:endParaRPr lang="en-US" altLang="zh-TW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6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1428"/>
                </a:solidFill>
              </a:rPr>
              <a:t>Manufacturing Facilities</a:t>
            </a:r>
          </a:p>
        </p:txBody>
      </p:sp>
      <p:sp>
        <p:nvSpPr>
          <p:cNvPr id="414" name="Shape 4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888888"/>
                </a:solidFill>
              </a:rPr>
              <a:t>19</a:t>
            </a:fld>
            <a:endParaRPr sz="1400">
              <a:solidFill>
                <a:srgbClr val="888888"/>
              </a:solidFill>
            </a:endParaRPr>
          </a:p>
        </p:txBody>
      </p:sp>
      <p:grpSp>
        <p:nvGrpSpPr>
          <p:cNvPr id="436" name="Group 436"/>
          <p:cNvGrpSpPr/>
          <p:nvPr/>
        </p:nvGrpSpPr>
        <p:grpSpPr>
          <a:xfrm>
            <a:off x="678797" y="1961308"/>
            <a:ext cx="11399710" cy="6462965"/>
            <a:chOff x="0" y="0"/>
            <a:chExt cx="11399709" cy="6462964"/>
          </a:xfrm>
        </p:grpSpPr>
        <p:pic>
          <p:nvPicPr>
            <p:cNvPr id="415" name="image128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3335739" cy="22362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6" name="image129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726975" y="9803"/>
              <a:ext cx="3872832" cy="57935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7" name="image130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019694" y="-1"/>
              <a:ext cx="3380016" cy="22470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35" name="Group 435"/>
            <p:cNvGrpSpPr/>
            <p:nvPr/>
          </p:nvGrpSpPr>
          <p:grpSpPr>
            <a:xfrm>
              <a:off x="-1" y="2247022"/>
              <a:ext cx="11399711" cy="4215943"/>
              <a:chOff x="0" y="0"/>
              <a:chExt cx="11399709" cy="4215942"/>
            </a:xfrm>
          </p:grpSpPr>
          <p:pic>
            <p:nvPicPr>
              <p:cNvPr id="418" name="image131.jpg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-1" y="1065609"/>
                <a:ext cx="3335739" cy="249075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19" name="image132.png"/>
              <p:cNvPicPr/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8019694" y="1016802"/>
                <a:ext cx="3380016" cy="252293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422" name="Group 422"/>
              <p:cNvGrpSpPr/>
              <p:nvPr/>
            </p:nvGrpSpPr>
            <p:grpSpPr>
              <a:xfrm>
                <a:off x="0" y="0"/>
                <a:ext cx="3335737" cy="659574"/>
                <a:chOff x="0" y="0"/>
                <a:chExt cx="3335735" cy="659573"/>
              </a:xfrm>
            </p:grpSpPr>
            <p:sp>
              <p:nvSpPr>
                <p:cNvPr id="420" name="Shape 420"/>
                <p:cNvSpPr/>
                <p:nvPr/>
              </p:nvSpPr>
              <p:spPr>
                <a:xfrm>
                  <a:off x="-1" y="0"/>
                  <a:ext cx="3335737" cy="659574"/>
                </a:xfrm>
                <a:prstGeom prst="rect">
                  <a:avLst/>
                </a:prstGeom>
                <a:solidFill>
                  <a:srgbClr val="FF0000"/>
                </a:solidFill>
                <a:ln w="12700" cap="flat">
                  <a:noFill/>
                  <a:miter lim="400000"/>
                </a:ln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  <a:latin typeface="Verdana"/>
                      <a:ea typeface="Verdana"/>
                      <a:cs typeface="Verdana"/>
                      <a:sym typeface="Verdana"/>
                    </a:defRPr>
                  </a:pPr>
                  <a:endParaRPr/>
                </a:p>
              </p:txBody>
            </p:sp>
            <p:sp>
              <p:nvSpPr>
                <p:cNvPr id="421" name="Shape 421"/>
                <p:cNvSpPr/>
                <p:nvPr/>
              </p:nvSpPr>
              <p:spPr>
                <a:xfrm>
                  <a:off x="-1" y="80595"/>
                  <a:ext cx="3335737" cy="4983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>
                    <a:defRPr sz="2400">
                      <a:solidFill>
                        <a:srgbClr val="FFFFFF"/>
                      </a:solidFill>
                      <a:latin typeface="Verdana"/>
                      <a:ea typeface="Verdana"/>
                      <a:cs typeface="Verdana"/>
                      <a:sym typeface="Verdana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2400">
                      <a:solidFill>
                        <a:srgbClr val="FFFFFF"/>
                      </a:solidFill>
                    </a:rPr>
                    <a:t>Solder Paste Print</a:t>
                  </a:r>
                </a:p>
              </p:txBody>
            </p:sp>
          </p:grpSp>
          <p:grpSp>
            <p:nvGrpSpPr>
              <p:cNvPr id="425" name="Group 425"/>
              <p:cNvGrpSpPr/>
              <p:nvPr/>
            </p:nvGrpSpPr>
            <p:grpSpPr>
              <a:xfrm>
                <a:off x="-1" y="3556368"/>
                <a:ext cx="3335737" cy="659575"/>
                <a:chOff x="0" y="0"/>
                <a:chExt cx="3335735" cy="659573"/>
              </a:xfrm>
            </p:grpSpPr>
            <p:sp>
              <p:nvSpPr>
                <p:cNvPr id="423" name="Shape 423"/>
                <p:cNvSpPr/>
                <p:nvPr/>
              </p:nvSpPr>
              <p:spPr>
                <a:xfrm>
                  <a:off x="-1" y="0"/>
                  <a:ext cx="3335737" cy="659574"/>
                </a:xfrm>
                <a:prstGeom prst="rect">
                  <a:avLst/>
                </a:prstGeom>
                <a:solidFill>
                  <a:srgbClr val="FF0000"/>
                </a:solidFill>
                <a:ln w="12700" cap="flat">
                  <a:noFill/>
                  <a:miter lim="400000"/>
                </a:ln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  <a:latin typeface="Verdana"/>
                      <a:ea typeface="Verdana"/>
                      <a:cs typeface="Verdana"/>
                      <a:sym typeface="Verdana"/>
                    </a:defRPr>
                  </a:pPr>
                  <a:endParaRPr/>
                </a:p>
              </p:txBody>
            </p:sp>
            <p:sp>
              <p:nvSpPr>
                <p:cNvPr id="424" name="Shape 424"/>
                <p:cNvSpPr/>
                <p:nvPr/>
              </p:nvSpPr>
              <p:spPr>
                <a:xfrm>
                  <a:off x="-1" y="80595"/>
                  <a:ext cx="3335737" cy="4983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>
                    <a:defRPr sz="2400">
                      <a:solidFill>
                        <a:srgbClr val="FFFFFF"/>
                      </a:solidFill>
                      <a:latin typeface="Verdana"/>
                      <a:ea typeface="Verdana"/>
                      <a:cs typeface="Verdana"/>
                      <a:sym typeface="Verdana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2400">
                      <a:solidFill>
                        <a:srgbClr val="FFFFFF"/>
                      </a:solidFill>
                    </a:rPr>
                    <a:t>Pick &amp; Place</a:t>
                  </a:r>
                </a:p>
              </p:txBody>
            </p:sp>
          </p:grpSp>
          <p:grpSp>
            <p:nvGrpSpPr>
              <p:cNvPr id="428" name="Group 428"/>
              <p:cNvGrpSpPr/>
              <p:nvPr/>
            </p:nvGrpSpPr>
            <p:grpSpPr>
              <a:xfrm>
                <a:off x="8019694" y="0"/>
                <a:ext cx="3380016" cy="659574"/>
                <a:chOff x="0" y="0"/>
                <a:chExt cx="3380015" cy="659573"/>
              </a:xfrm>
            </p:grpSpPr>
            <p:sp>
              <p:nvSpPr>
                <p:cNvPr id="426" name="Shape 426"/>
                <p:cNvSpPr/>
                <p:nvPr/>
              </p:nvSpPr>
              <p:spPr>
                <a:xfrm>
                  <a:off x="0" y="0"/>
                  <a:ext cx="3380016" cy="659574"/>
                </a:xfrm>
                <a:prstGeom prst="rect">
                  <a:avLst/>
                </a:prstGeom>
                <a:solidFill>
                  <a:srgbClr val="FF0000"/>
                </a:solidFill>
                <a:ln w="12700" cap="flat">
                  <a:noFill/>
                  <a:miter lim="400000"/>
                </a:ln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  <a:latin typeface="Verdana"/>
                      <a:ea typeface="Verdana"/>
                      <a:cs typeface="Verdana"/>
                      <a:sym typeface="Verdana"/>
                    </a:defRPr>
                  </a:pPr>
                  <a:endParaRPr/>
                </a:p>
              </p:txBody>
            </p:sp>
            <p:sp>
              <p:nvSpPr>
                <p:cNvPr id="427" name="Shape 427"/>
                <p:cNvSpPr/>
                <p:nvPr/>
              </p:nvSpPr>
              <p:spPr>
                <a:xfrm>
                  <a:off x="0" y="80595"/>
                  <a:ext cx="3380016" cy="4983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>
                    <a:defRPr sz="2400">
                      <a:solidFill>
                        <a:srgbClr val="FFFFFF"/>
                      </a:solidFill>
                      <a:latin typeface="Verdana"/>
                      <a:ea typeface="Verdana"/>
                      <a:cs typeface="Verdana"/>
                      <a:sym typeface="Verdana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2400">
                      <a:solidFill>
                        <a:srgbClr val="FFFFFF"/>
                      </a:solidFill>
                    </a:rPr>
                    <a:t>Reflow</a:t>
                  </a:r>
                </a:p>
              </p:txBody>
            </p:sp>
          </p:grpSp>
          <p:grpSp>
            <p:nvGrpSpPr>
              <p:cNvPr id="431" name="Group 431"/>
              <p:cNvGrpSpPr/>
              <p:nvPr/>
            </p:nvGrpSpPr>
            <p:grpSpPr>
              <a:xfrm>
                <a:off x="8013780" y="3539735"/>
                <a:ext cx="3380016" cy="659574"/>
                <a:chOff x="0" y="0"/>
                <a:chExt cx="3380015" cy="659573"/>
              </a:xfrm>
            </p:grpSpPr>
            <p:sp>
              <p:nvSpPr>
                <p:cNvPr id="429" name="Shape 429"/>
                <p:cNvSpPr/>
                <p:nvPr/>
              </p:nvSpPr>
              <p:spPr>
                <a:xfrm>
                  <a:off x="0" y="0"/>
                  <a:ext cx="3380016" cy="659574"/>
                </a:xfrm>
                <a:prstGeom prst="rect">
                  <a:avLst/>
                </a:prstGeom>
                <a:solidFill>
                  <a:srgbClr val="FF0000"/>
                </a:solidFill>
                <a:ln w="12700" cap="flat">
                  <a:noFill/>
                  <a:miter lim="400000"/>
                </a:ln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  <a:latin typeface="Verdana"/>
                      <a:ea typeface="Verdana"/>
                      <a:cs typeface="Verdana"/>
                      <a:sym typeface="Verdana"/>
                    </a:defRPr>
                  </a:pPr>
                  <a:endParaRPr/>
                </a:p>
              </p:txBody>
            </p:sp>
            <p:sp>
              <p:nvSpPr>
                <p:cNvPr id="430" name="Shape 430"/>
                <p:cNvSpPr/>
                <p:nvPr/>
              </p:nvSpPr>
              <p:spPr>
                <a:xfrm>
                  <a:off x="0" y="80595"/>
                  <a:ext cx="3380016" cy="4983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>
                    <a:defRPr sz="2400">
                      <a:solidFill>
                        <a:srgbClr val="FFFFFF"/>
                      </a:solidFill>
                      <a:latin typeface="Verdana"/>
                      <a:ea typeface="Verdana"/>
                      <a:cs typeface="Verdana"/>
                      <a:sym typeface="Verdana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2400">
                      <a:solidFill>
                        <a:srgbClr val="FFFFFF"/>
                      </a:solidFill>
                    </a:rPr>
                    <a:t>AOI</a:t>
                  </a:r>
                </a:p>
              </p:txBody>
            </p:sp>
          </p:grpSp>
          <p:grpSp>
            <p:nvGrpSpPr>
              <p:cNvPr id="434" name="Group 434"/>
              <p:cNvGrpSpPr/>
              <p:nvPr/>
            </p:nvGrpSpPr>
            <p:grpSpPr>
              <a:xfrm>
                <a:off x="3726974" y="3539734"/>
                <a:ext cx="3872832" cy="659574"/>
                <a:chOff x="0" y="0"/>
                <a:chExt cx="3872830" cy="659573"/>
              </a:xfrm>
            </p:grpSpPr>
            <p:sp>
              <p:nvSpPr>
                <p:cNvPr id="432" name="Shape 432"/>
                <p:cNvSpPr/>
                <p:nvPr/>
              </p:nvSpPr>
              <p:spPr>
                <a:xfrm>
                  <a:off x="-1" y="0"/>
                  <a:ext cx="3872832" cy="659574"/>
                </a:xfrm>
                <a:prstGeom prst="rect">
                  <a:avLst/>
                </a:prstGeom>
                <a:solidFill>
                  <a:srgbClr val="FF0000"/>
                </a:solidFill>
                <a:ln w="12700" cap="flat">
                  <a:noFill/>
                  <a:miter lim="400000"/>
                </a:ln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  <a:latin typeface="Verdana"/>
                      <a:ea typeface="Verdana"/>
                      <a:cs typeface="Verdana"/>
                      <a:sym typeface="Verdana"/>
                    </a:defRPr>
                  </a:pPr>
                  <a:endParaRPr/>
                </a:p>
              </p:txBody>
            </p:sp>
            <p:sp>
              <p:nvSpPr>
                <p:cNvPr id="433" name="Shape 433"/>
                <p:cNvSpPr/>
                <p:nvPr/>
              </p:nvSpPr>
              <p:spPr>
                <a:xfrm>
                  <a:off x="-1" y="80595"/>
                  <a:ext cx="3872832" cy="4983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>
                    <a:defRPr sz="2400">
                      <a:solidFill>
                        <a:srgbClr val="FFFFFF"/>
                      </a:solidFill>
                      <a:latin typeface="Verdana"/>
                      <a:ea typeface="Verdana"/>
                      <a:cs typeface="Verdana"/>
                      <a:sym typeface="Verdana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2400">
                      <a:solidFill>
                        <a:srgbClr val="FFFFFF"/>
                      </a:solidFill>
                    </a:rPr>
                    <a:t>SPI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888888"/>
                </a:solidFill>
              </a:rPr>
              <a:t>2</a:t>
            </a:fld>
            <a:endParaRPr sz="1400">
              <a:solidFill>
                <a:srgbClr val="888888"/>
              </a:solidFill>
            </a:endParaRPr>
          </a:p>
        </p:txBody>
      </p:sp>
      <p:pic>
        <p:nvPicPr>
          <p:cNvPr id="87" name="_MG_6517-small-enhanced.jpeg"/>
          <p:cNvPicPr/>
          <p:nvPr/>
        </p:nvPicPr>
        <p:blipFill>
          <a:blip r:embed="rId2" cstate="screen">
            <a:alphaModFix amt="6993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4628616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image1.png" descr="C:\Documents and Settings\karena_liao\桌面\Logo-red-3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19" y="8709181"/>
            <a:ext cx="1902769" cy="9181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群組 1"/>
          <p:cNvGrpSpPr/>
          <p:nvPr/>
        </p:nvGrpSpPr>
        <p:grpSpPr>
          <a:xfrm>
            <a:off x="7916333" y="4063206"/>
            <a:ext cx="4766734" cy="4809861"/>
            <a:chOff x="7916333" y="4063206"/>
            <a:chExt cx="4766734" cy="4809861"/>
          </a:xfrm>
        </p:grpSpPr>
        <p:sp>
          <p:nvSpPr>
            <p:cNvPr id="89" name="Shape 89"/>
            <p:cNvSpPr/>
            <p:nvPr/>
          </p:nvSpPr>
          <p:spPr>
            <a:xfrm>
              <a:off x="7916333" y="4715933"/>
              <a:ext cx="4157134" cy="4157134"/>
            </a:xfrm>
            <a:prstGeom prst="rect">
              <a:avLst/>
            </a:prstGeom>
            <a:solidFill>
              <a:srgbClr val="FF2600">
                <a:alpha val="89510"/>
              </a:srgbClr>
            </a:solidFill>
            <a:ln w="12700"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12065727" y="4063206"/>
              <a:ext cx="617340" cy="652728"/>
            </a:xfrm>
            <a:prstGeom prst="rect">
              <a:avLst/>
            </a:prstGeom>
            <a:solidFill>
              <a:srgbClr val="FF2600">
                <a:alpha val="86713"/>
              </a:srgbClr>
            </a:solidFill>
            <a:ln w="12700"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8094133" y="4881879"/>
              <a:ext cx="3801534" cy="37240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/>
            <a:p>
              <a:pPr lvl="0" algn="l">
                <a:defRPr sz="1800"/>
              </a:pPr>
              <a:r>
                <a:rPr sz="2300" b="1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About </a:t>
              </a:r>
              <a:r>
                <a:rPr sz="2300" b="1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Innodisk</a:t>
              </a:r>
              <a:endParaRPr sz="23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lvl="0" algn="l">
                <a:defRPr sz="1800"/>
              </a:pPr>
              <a:endParaRPr sz="23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lvl="0" algn="l">
                <a:defRPr sz="1800"/>
              </a:pPr>
              <a:r>
                <a:rPr sz="1900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Innodisk is a service-driven provider of industrial embedded flash</a:t>
              </a:r>
              <a:r>
                <a:rPr lang="zh-TW" altLang="en-US" sz="1900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altLang="zh-TW" sz="1900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and</a:t>
              </a:r>
              <a:r>
                <a:rPr sz="1900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DRAM modules, </a:t>
              </a:r>
              <a:r>
                <a:rPr lang="en-US" altLang="zh-TW" sz="1900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Server DRAM, </a:t>
              </a:r>
              <a:r>
                <a:rPr sz="1900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embedded peripherals products and technologies, with a focus on the enterprise, industrial, cloud, and aerospace and defense applications.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 dirty="0">
                <a:solidFill>
                  <a:srgbClr val="FF1428"/>
                </a:solidFill>
              </a:rPr>
              <a:t>Production and Quality Control System</a:t>
            </a:r>
          </a:p>
        </p:txBody>
      </p:sp>
      <p:sp>
        <p:nvSpPr>
          <p:cNvPr id="439" name="Shape 4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888888"/>
                </a:solidFill>
              </a:rPr>
              <a:t>20</a:t>
            </a:fld>
            <a:endParaRPr sz="1400">
              <a:solidFill>
                <a:srgbClr val="888888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-207355" y="-86263"/>
            <a:ext cx="13350179" cy="9437298"/>
            <a:chOff x="-207355" y="-86263"/>
            <a:chExt cx="13350179" cy="9437298"/>
          </a:xfrm>
        </p:grpSpPr>
        <p:pic>
          <p:nvPicPr>
            <p:cNvPr id="1026" name="Picture 2" descr="C:\Users\erica_yang\Desktop\新增資料夾\Company Profile-08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7355" y="-86263"/>
              <a:ext cx="13350179" cy="943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字方塊 1"/>
            <p:cNvSpPr txBox="1"/>
            <p:nvPr/>
          </p:nvSpPr>
          <p:spPr>
            <a:xfrm>
              <a:off x="1500076" y="3181350"/>
              <a:ext cx="581247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0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IQC</a:t>
              </a:r>
              <a:endPara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118540" y="3181350"/>
              <a:ext cx="1838002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0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SMT- Printing</a:t>
              </a:r>
              <a:endPara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5658164" y="3181350"/>
              <a:ext cx="1284965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0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SMT- SPI</a:t>
              </a:r>
              <a:endPara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7625183" y="3181350"/>
              <a:ext cx="2038377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0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SMT- Mounting</a:t>
              </a:r>
              <a:endPara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500076" y="5543550"/>
              <a:ext cx="627734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0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PQC</a:t>
              </a:r>
              <a:endPara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3418301" y="5543550"/>
              <a:ext cx="1078178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0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Packing</a:t>
              </a:r>
              <a:endPara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571843" y="5543550"/>
              <a:ext cx="1525416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0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Warehouse</a:t>
              </a:r>
              <a:endPara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983107" y="7905750"/>
              <a:ext cx="1615184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SMT-Reflow</a:t>
              </a:r>
              <a:endPara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3806228" y="7905750"/>
              <a:ext cx="462625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MP</a:t>
              </a:r>
              <a:endPara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695072" y="7905750"/>
              <a:ext cx="1249699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Vibration</a:t>
              </a:r>
              <a:endPara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7746140" y="7905750"/>
              <a:ext cx="1653656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FT / Burn-in</a:t>
              </a:r>
              <a:endPara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32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1428"/>
                </a:solidFill>
              </a:rPr>
              <a:t>Production and Quality Control System</a:t>
            </a:r>
          </a:p>
        </p:txBody>
      </p:sp>
      <p:sp>
        <p:nvSpPr>
          <p:cNvPr id="486" name="Shape 4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888888"/>
                </a:solidFill>
              </a:rPr>
              <a:t>21</a:t>
            </a:fld>
            <a:endParaRPr sz="1400">
              <a:solidFill>
                <a:srgbClr val="888888"/>
              </a:solidFill>
            </a:endParaRPr>
          </a:p>
        </p:txBody>
      </p:sp>
      <p:grpSp>
        <p:nvGrpSpPr>
          <p:cNvPr id="489" name="Group 489" descr="C:\Users\randy_chien\Desktop\Factory Pictures\SMT (8).JPG"/>
          <p:cNvGrpSpPr/>
          <p:nvPr/>
        </p:nvGrpSpPr>
        <p:grpSpPr>
          <a:xfrm>
            <a:off x="712693" y="3417891"/>
            <a:ext cx="4016447" cy="2405304"/>
            <a:chOff x="0" y="0"/>
            <a:chExt cx="4016445" cy="2405302"/>
          </a:xfrm>
        </p:grpSpPr>
        <p:sp>
          <p:nvSpPr>
            <p:cNvPr id="487" name="Shape 487"/>
            <p:cNvSpPr/>
            <p:nvPr/>
          </p:nvSpPr>
          <p:spPr>
            <a:xfrm>
              <a:off x="0" y="0"/>
              <a:ext cx="4016446" cy="2405303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488" name="image144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016446" cy="240530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stA="38000" endPos="40000" dir="5400000" sy="-100000" algn="bl" rotWithShape="0"/>
            </a:effectLst>
          </p:spPr>
        </p:pic>
      </p:grpSp>
      <p:pic>
        <p:nvPicPr>
          <p:cNvPr id="490" name="image14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91172" y="5816169"/>
            <a:ext cx="1817528" cy="1133555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Shape 491"/>
          <p:cNvSpPr/>
          <p:nvPr/>
        </p:nvSpPr>
        <p:spPr>
          <a:xfrm>
            <a:off x="1874233" y="6734792"/>
            <a:ext cx="1693367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6F6F6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6F6F6F"/>
                </a:solidFill>
              </a:rPr>
              <a:t>Factory</a:t>
            </a:r>
          </a:p>
        </p:txBody>
      </p:sp>
      <p:sp>
        <p:nvSpPr>
          <p:cNvPr id="492" name="Shape 492"/>
          <p:cNvSpPr/>
          <p:nvPr/>
        </p:nvSpPr>
        <p:spPr>
          <a:xfrm rot="10800000" flipH="1">
            <a:off x="4738264" y="3529240"/>
            <a:ext cx="1225579" cy="892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535353"/>
            </a:solidFill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93" name="Shape 493"/>
          <p:cNvSpPr/>
          <p:nvPr/>
        </p:nvSpPr>
        <p:spPr>
          <a:xfrm>
            <a:off x="4775733" y="4892748"/>
            <a:ext cx="1143664" cy="1058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535353"/>
            </a:solidFill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94" name="Shape 494"/>
          <p:cNvSpPr/>
          <p:nvPr/>
        </p:nvSpPr>
        <p:spPr>
          <a:xfrm>
            <a:off x="7142496" y="5951456"/>
            <a:ext cx="1377654" cy="1182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535353"/>
            </a:solidFill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95" name="Shape 495"/>
          <p:cNvSpPr/>
          <p:nvPr/>
        </p:nvSpPr>
        <p:spPr>
          <a:xfrm rot="10800000" flipH="1">
            <a:off x="7084662" y="2564237"/>
            <a:ext cx="1377654" cy="1182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535353"/>
            </a:solidFill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96" name="Shape 496"/>
          <p:cNvSpPr/>
          <p:nvPr/>
        </p:nvSpPr>
        <p:spPr>
          <a:xfrm>
            <a:off x="8494342" y="4355793"/>
            <a:ext cx="3797764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46957" lvl="0" indent="-146957" algn="l">
              <a:buClr>
                <a:srgbClr val="5C5C5C"/>
              </a:buClr>
              <a:buSzPct val="100000"/>
              <a:buFont typeface="Arial"/>
              <a:buChar char="•"/>
              <a:defRPr sz="1800"/>
            </a:pPr>
            <a:r>
              <a:rPr b="1">
                <a:solidFill>
                  <a:srgbClr val="6F6F6F"/>
                </a:solidFill>
                <a:latin typeface="Verdana"/>
                <a:ea typeface="Verdana"/>
                <a:cs typeface="Verdana"/>
                <a:sym typeface="Verdana"/>
              </a:rPr>
              <a:t>Production Management</a:t>
            </a:r>
          </a:p>
          <a:p>
            <a:pPr marL="146957" lvl="0" indent="-146957" algn="l">
              <a:buClr>
                <a:srgbClr val="5C5C5C"/>
              </a:buClr>
              <a:buSzPct val="100000"/>
              <a:buFont typeface="Arial"/>
              <a:buChar char="•"/>
              <a:defRPr sz="1800"/>
            </a:pPr>
            <a:r>
              <a:rPr b="1">
                <a:solidFill>
                  <a:srgbClr val="6F6F6F"/>
                </a:solidFill>
                <a:latin typeface="Verdana"/>
                <a:ea typeface="Verdana"/>
                <a:cs typeface="Verdana"/>
                <a:sym typeface="Verdana"/>
              </a:rPr>
              <a:t>Quality &amp; RMA Control</a:t>
            </a:r>
          </a:p>
          <a:p>
            <a:pPr marL="146957" lvl="0" indent="-146957" algn="l">
              <a:buClr>
                <a:srgbClr val="5C5C5C"/>
              </a:buClr>
              <a:buSzPct val="100000"/>
              <a:buFont typeface="Arial"/>
              <a:buChar char="•"/>
              <a:defRPr sz="1800"/>
            </a:pPr>
            <a:r>
              <a:rPr b="1">
                <a:solidFill>
                  <a:srgbClr val="6F6F6F"/>
                </a:solidFill>
                <a:latin typeface="Verdana"/>
                <a:ea typeface="Verdana"/>
                <a:cs typeface="Verdana"/>
                <a:sym typeface="Verdana"/>
              </a:rPr>
              <a:t>Shipping Management</a:t>
            </a:r>
          </a:p>
        </p:txBody>
      </p:sp>
      <p:sp>
        <p:nvSpPr>
          <p:cNvPr id="497" name="Shape 497"/>
          <p:cNvSpPr/>
          <p:nvPr/>
        </p:nvSpPr>
        <p:spPr>
          <a:xfrm>
            <a:off x="8968807" y="8017271"/>
            <a:ext cx="1697676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46957" lvl="0" indent="-146957" algn="l">
              <a:buClr>
                <a:srgbClr val="6F6F6F"/>
              </a:buClr>
              <a:buSzPct val="100000"/>
              <a:buFont typeface="Arial"/>
              <a:buChar char="•"/>
              <a:defRPr sz="1800"/>
            </a:pPr>
            <a:r>
              <a:rPr b="1">
                <a:solidFill>
                  <a:srgbClr val="6F6F6F"/>
                </a:solidFill>
                <a:latin typeface="Verdana"/>
                <a:ea typeface="Verdana"/>
                <a:cs typeface="Verdana"/>
                <a:sym typeface="Verdana"/>
              </a:rPr>
              <a:t>IQC</a:t>
            </a:r>
          </a:p>
          <a:p>
            <a:pPr marL="146957" lvl="0" indent="-146957" algn="l">
              <a:buClr>
                <a:srgbClr val="6F6F6F"/>
              </a:buClr>
              <a:buSzPct val="100000"/>
              <a:buFont typeface="Arial"/>
              <a:buChar char="•"/>
              <a:defRPr sz="1800"/>
            </a:pPr>
            <a:r>
              <a:rPr b="1">
                <a:solidFill>
                  <a:srgbClr val="6F6F6F"/>
                </a:solidFill>
                <a:latin typeface="Verdana"/>
                <a:ea typeface="Verdana"/>
                <a:cs typeface="Verdana"/>
                <a:sym typeface="Verdana"/>
              </a:rPr>
              <a:t>QQC</a:t>
            </a:r>
          </a:p>
          <a:p>
            <a:pPr marL="146957" lvl="0" indent="-146957" algn="l">
              <a:buClr>
                <a:srgbClr val="6F6F6F"/>
              </a:buClr>
              <a:buSzPct val="100000"/>
              <a:buFont typeface="Arial"/>
              <a:buChar char="•"/>
              <a:defRPr sz="1800"/>
            </a:pPr>
            <a:r>
              <a:rPr b="1">
                <a:solidFill>
                  <a:srgbClr val="6F6F6F"/>
                </a:solidFill>
                <a:latin typeface="Verdana"/>
                <a:ea typeface="Verdana"/>
                <a:cs typeface="Verdana"/>
                <a:sym typeface="Verdana"/>
              </a:rPr>
              <a:t>FQC</a:t>
            </a:r>
          </a:p>
        </p:txBody>
      </p:sp>
      <p:grpSp>
        <p:nvGrpSpPr>
          <p:cNvPr id="500" name="Group 500"/>
          <p:cNvGrpSpPr/>
          <p:nvPr/>
        </p:nvGrpSpPr>
        <p:grpSpPr>
          <a:xfrm>
            <a:off x="8725175" y="1817759"/>
            <a:ext cx="1892725" cy="1803389"/>
            <a:chOff x="0" y="0"/>
            <a:chExt cx="1892724" cy="1803387"/>
          </a:xfrm>
        </p:grpSpPr>
        <p:sp>
          <p:nvSpPr>
            <p:cNvPr id="498" name="Shape 498"/>
            <p:cNvSpPr/>
            <p:nvPr/>
          </p:nvSpPr>
          <p:spPr>
            <a:xfrm>
              <a:off x="-1" y="0"/>
              <a:ext cx="1892726" cy="180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808080"/>
            </a:solidFill>
            <a:ln w="38100" cap="flat">
              <a:solidFill>
                <a:srgbClr val="FFFFFF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ts val="1700"/>
                </a:spcBef>
                <a:defRPr sz="22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-1" y="466610"/>
              <a:ext cx="1892725" cy="8701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63633" tIns="263633" rIns="263633" bIns="263633" numCol="1" anchor="ctr">
              <a:spAutoFit/>
            </a:bodyPr>
            <a:lstStyle>
              <a:lvl1pPr defTabSz="977900">
                <a:lnSpc>
                  <a:spcPct val="90000"/>
                </a:lnSpc>
                <a:spcBef>
                  <a:spcPts val="900"/>
                </a:spcBef>
                <a:defRPr sz="22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200" b="1">
                  <a:solidFill>
                    <a:srgbClr val="FFFFFF"/>
                  </a:solidFill>
                </a:rPr>
                <a:t>MES</a:t>
              </a:r>
            </a:p>
          </p:txBody>
        </p:sp>
      </p:grpSp>
      <p:grpSp>
        <p:nvGrpSpPr>
          <p:cNvPr id="503" name="Group 503"/>
          <p:cNvGrpSpPr/>
          <p:nvPr/>
        </p:nvGrpSpPr>
        <p:grpSpPr>
          <a:xfrm>
            <a:off x="8687289" y="6020080"/>
            <a:ext cx="1968496" cy="1952646"/>
            <a:chOff x="0" y="0"/>
            <a:chExt cx="1968494" cy="1952644"/>
          </a:xfrm>
        </p:grpSpPr>
        <p:sp>
          <p:nvSpPr>
            <p:cNvPr id="501" name="Shape 501"/>
            <p:cNvSpPr/>
            <p:nvPr/>
          </p:nvSpPr>
          <p:spPr>
            <a:xfrm>
              <a:off x="-1" y="-1"/>
              <a:ext cx="1968496" cy="195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808080"/>
            </a:solidFill>
            <a:ln w="38100" cap="flat">
              <a:solidFill>
                <a:srgbClr val="FFFFFF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ts val="1700"/>
                </a:spcBef>
                <a:defRPr sz="1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0" y="349630"/>
              <a:ext cx="1968494" cy="1253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74012" tIns="274012" rIns="274012" bIns="274012" numCol="1" anchor="ctr">
              <a:spAutoFit/>
            </a:bodyPr>
            <a:lstStyle/>
            <a:p>
              <a:pPr lvl="0" defTabSz="977900">
                <a:lnSpc>
                  <a:spcPct val="90000"/>
                </a:lnSpc>
                <a:spcBef>
                  <a:spcPts val="900"/>
                </a:spcBef>
                <a:defRPr sz="1800"/>
              </a:pPr>
              <a:r>
                <a:rPr sz="22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ISO</a:t>
              </a:r>
              <a:endParaRPr sz="4200">
                <a:solidFill>
                  <a:srgbClr val="FFFFFF"/>
                </a:solidFill>
              </a:endParaRPr>
            </a:p>
            <a:p>
              <a:pPr lvl="0" defTabSz="977900">
                <a:lnSpc>
                  <a:spcPct val="90000"/>
                </a:lnSpc>
                <a:spcBef>
                  <a:spcPts val="700"/>
                </a:spcBef>
                <a:defRPr sz="1800"/>
              </a:pPr>
              <a:r>
                <a:rPr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9001:2008</a:t>
              </a:r>
            </a:p>
          </p:txBody>
        </p:sp>
      </p:grpSp>
      <p:sp>
        <p:nvSpPr>
          <p:cNvPr id="504" name="Shape 504"/>
          <p:cNvSpPr/>
          <p:nvPr/>
        </p:nvSpPr>
        <p:spPr>
          <a:xfrm>
            <a:off x="5962401" y="3208572"/>
            <a:ext cx="2557749" cy="916941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2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E-control</a:t>
            </a:r>
          </a:p>
          <a:p>
            <a:pPr lvl="0">
              <a:defRPr sz="1800"/>
            </a:pPr>
            <a:r>
              <a:rPr sz="2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System</a:t>
            </a:r>
          </a:p>
        </p:txBody>
      </p:sp>
      <p:sp>
        <p:nvSpPr>
          <p:cNvPr id="505" name="Shape 505"/>
          <p:cNvSpPr/>
          <p:nvPr/>
        </p:nvSpPr>
        <p:spPr>
          <a:xfrm>
            <a:off x="5962400" y="5534463"/>
            <a:ext cx="2557750" cy="916941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26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Quality</a:t>
            </a:r>
            <a:endParaRPr sz="4000" dirty="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6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Management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1428"/>
                </a:solidFill>
              </a:rPr>
              <a:t>DQA &amp; FAE</a:t>
            </a:r>
          </a:p>
        </p:txBody>
      </p:sp>
      <p:sp>
        <p:nvSpPr>
          <p:cNvPr id="508" name="Shape 5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888888"/>
                </a:solidFill>
              </a:rPr>
              <a:t>22</a:t>
            </a:fld>
            <a:endParaRPr sz="1400">
              <a:solidFill>
                <a:srgbClr val="888888"/>
              </a:solidFill>
            </a:endParaRPr>
          </a:p>
        </p:txBody>
      </p:sp>
      <p:grpSp>
        <p:nvGrpSpPr>
          <p:cNvPr id="537" name="Group 537"/>
          <p:cNvGrpSpPr/>
          <p:nvPr/>
        </p:nvGrpSpPr>
        <p:grpSpPr>
          <a:xfrm>
            <a:off x="3353124" y="1601650"/>
            <a:ext cx="9197947" cy="7163603"/>
            <a:chOff x="2251324" y="0"/>
            <a:chExt cx="9197946" cy="7163602"/>
          </a:xfrm>
        </p:grpSpPr>
        <p:sp>
          <p:nvSpPr>
            <p:cNvPr id="509" name="Shape 509"/>
            <p:cNvSpPr/>
            <p:nvPr/>
          </p:nvSpPr>
          <p:spPr>
            <a:xfrm flipV="1">
              <a:off x="2251325" y="1690973"/>
              <a:ext cx="628996" cy="448939"/>
            </a:xfrm>
            <a:prstGeom prst="line">
              <a:avLst/>
            </a:prstGeom>
            <a:noFill/>
            <a:ln w="38100" cap="flat">
              <a:solidFill>
                <a:srgbClr val="6F6F6F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2251324" y="3424778"/>
              <a:ext cx="628997" cy="289168"/>
            </a:xfrm>
            <a:prstGeom prst="line">
              <a:avLst/>
            </a:prstGeom>
            <a:noFill/>
            <a:ln w="38100" cap="flat">
              <a:solidFill>
                <a:srgbClr val="6F6F6F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grpSp>
          <p:nvGrpSpPr>
            <p:cNvPr id="513" name="Group 513"/>
            <p:cNvGrpSpPr/>
            <p:nvPr/>
          </p:nvGrpSpPr>
          <p:grpSpPr>
            <a:xfrm>
              <a:off x="2880320" y="1085501"/>
              <a:ext cx="1920913" cy="791610"/>
              <a:chOff x="0" y="0"/>
              <a:chExt cx="1920912" cy="791608"/>
            </a:xfrm>
          </p:grpSpPr>
          <p:sp>
            <p:nvSpPr>
              <p:cNvPr id="511" name="Shape 511"/>
              <p:cNvSpPr/>
              <p:nvPr/>
            </p:nvSpPr>
            <p:spPr>
              <a:xfrm>
                <a:off x="0" y="0"/>
                <a:ext cx="1920913" cy="791609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800" b="1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512" name="Shape 512"/>
              <p:cNvSpPr/>
              <p:nvPr/>
            </p:nvSpPr>
            <p:spPr>
              <a:xfrm>
                <a:off x="38642" y="134184"/>
                <a:ext cx="1843628" cy="523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defRPr sz="2800" b="1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2800" b="1">
                    <a:solidFill>
                      <a:srgbClr val="FFFFFF"/>
                    </a:solidFill>
                  </a:rPr>
                  <a:t>DQA</a:t>
                </a:r>
              </a:p>
            </p:txBody>
          </p:sp>
        </p:grpSp>
        <p:grpSp>
          <p:nvGrpSpPr>
            <p:cNvPr id="516" name="Group 516"/>
            <p:cNvGrpSpPr/>
            <p:nvPr/>
          </p:nvGrpSpPr>
          <p:grpSpPr>
            <a:xfrm>
              <a:off x="2880320" y="3707677"/>
              <a:ext cx="1920913" cy="791610"/>
              <a:chOff x="0" y="0"/>
              <a:chExt cx="1920912" cy="791608"/>
            </a:xfrm>
          </p:grpSpPr>
          <p:sp>
            <p:nvSpPr>
              <p:cNvPr id="514" name="Shape 514"/>
              <p:cNvSpPr/>
              <p:nvPr/>
            </p:nvSpPr>
            <p:spPr>
              <a:xfrm>
                <a:off x="0" y="0"/>
                <a:ext cx="1920913" cy="791609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800" b="1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515" name="Shape 515"/>
              <p:cNvSpPr/>
              <p:nvPr/>
            </p:nvSpPr>
            <p:spPr>
              <a:xfrm>
                <a:off x="38642" y="134184"/>
                <a:ext cx="1843628" cy="523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defRPr sz="2800" b="1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2800" b="1">
                    <a:solidFill>
                      <a:srgbClr val="FFFFFF"/>
                    </a:solidFill>
                  </a:rPr>
                  <a:t>FAE</a:t>
                </a:r>
              </a:p>
            </p:txBody>
          </p:sp>
        </p:grpSp>
        <p:sp>
          <p:nvSpPr>
            <p:cNvPr id="517" name="Shape 517"/>
            <p:cNvSpPr/>
            <p:nvPr/>
          </p:nvSpPr>
          <p:spPr>
            <a:xfrm>
              <a:off x="3588461" y="6640362"/>
              <a:ext cx="7442257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defRPr sz="2800" b="1">
                  <a:solidFill>
                    <a:srgbClr val="6F6F6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6F6F6F"/>
                  </a:solidFill>
                </a:rPr>
                <a:t>Environmental Condition Simulation</a:t>
              </a:r>
            </a:p>
          </p:txBody>
        </p:sp>
        <p:sp>
          <p:nvSpPr>
            <p:cNvPr id="518" name="Shape 518"/>
            <p:cNvSpPr/>
            <p:nvPr/>
          </p:nvSpPr>
          <p:spPr>
            <a:xfrm>
              <a:off x="5037375" y="2998560"/>
              <a:ext cx="6411896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defRPr sz="2800" b="1">
                  <a:solidFill>
                    <a:srgbClr val="6F6F6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6F6F6F"/>
                  </a:solidFill>
                </a:rPr>
                <a:t>Chambers Temperature Test</a:t>
              </a:r>
            </a:p>
          </p:txBody>
        </p:sp>
        <p:grpSp>
          <p:nvGrpSpPr>
            <p:cNvPr id="521" name="Group 521"/>
            <p:cNvGrpSpPr/>
            <p:nvPr/>
          </p:nvGrpSpPr>
          <p:grpSpPr>
            <a:xfrm>
              <a:off x="5037377" y="73818"/>
              <a:ext cx="2705207" cy="2028906"/>
              <a:chOff x="0" y="0"/>
              <a:chExt cx="2705206" cy="2028905"/>
            </a:xfrm>
          </p:grpSpPr>
          <p:sp>
            <p:nvSpPr>
              <p:cNvPr id="519" name="Shape 519"/>
              <p:cNvSpPr/>
              <p:nvPr/>
            </p:nvSpPr>
            <p:spPr>
              <a:xfrm>
                <a:off x="0" y="0"/>
                <a:ext cx="2705207" cy="2028906"/>
              </a:xfrm>
              <a:prstGeom prst="rect">
                <a:avLst/>
              </a:prstGeom>
              <a:solidFill>
                <a:srgbClr val="EDED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pic>
            <p:nvPicPr>
              <p:cNvPr id="520" name="image155.jp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2705207" cy="2028906"/>
              </a:xfrm>
              <a:prstGeom prst="rect">
                <a:avLst/>
              </a:prstGeom>
              <a:ln w="88900" cap="sq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dist="18000" dir="5400000" rotWithShape="0">
                  <a:srgbClr val="000000">
                    <a:alpha val="40000"/>
                  </a:srgbClr>
                </a:outerShdw>
              </a:effectLst>
            </p:spPr>
          </p:pic>
        </p:grpSp>
        <p:grpSp>
          <p:nvGrpSpPr>
            <p:cNvPr id="524" name="Group 524"/>
            <p:cNvGrpSpPr/>
            <p:nvPr/>
          </p:nvGrpSpPr>
          <p:grpSpPr>
            <a:xfrm>
              <a:off x="6832268" y="1088270"/>
              <a:ext cx="2388387" cy="1791291"/>
              <a:chOff x="0" y="0"/>
              <a:chExt cx="2388385" cy="1791289"/>
            </a:xfrm>
          </p:grpSpPr>
          <p:sp>
            <p:nvSpPr>
              <p:cNvPr id="522" name="Shape 522"/>
              <p:cNvSpPr/>
              <p:nvPr/>
            </p:nvSpPr>
            <p:spPr>
              <a:xfrm>
                <a:off x="0" y="0"/>
                <a:ext cx="2388386" cy="1791290"/>
              </a:xfrm>
              <a:prstGeom prst="rect">
                <a:avLst/>
              </a:prstGeom>
              <a:solidFill>
                <a:srgbClr val="EDED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pic>
            <p:nvPicPr>
              <p:cNvPr id="523" name="image156.jpg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2388386" cy="1791290"/>
              </a:xfrm>
              <a:prstGeom prst="rect">
                <a:avLst/>
              </a:prstGeom>
              <a:ln w="88900" cap="sq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dist="18000" dir="5400000" rotWithShape="0">
                  <a:srgbClr val="000000">
                    <a:alpha val="40000"/>
                  </a:srgbClr>
                </a:outerShdw>
              </a:effectLst>
            </p:spPr>
          </p:pic>
        </p:grpSp>
        <p:grpSp>
          <p:nvGrpSpPr>
            <p:cNvPr id="527" name="Group 527"/>
            <p:cNvGrpSpPr/>
            <p:nvPr/>
          </p:nvGrpSpPr>
          <p:grpSpPr>
            <a:xfrm>
              <a:off x="8457504" y="0"/>
              <a:ext cx="2645221" cy="1983915"/>
              <a:chOff x="0" y="0"/>
              <a:chExt cx="2645220" cy="1983914"/>
            </a:xfrm>
          </p:grpSpPr>
          <p:sp>
            <p:nvSpPr>
              <p:cNvPr id="525" name="Shape 525"/>
              <p:cNvSpPr/>
              <p:nvPr/>
            </p:nvSpPr>
            <p:spPr>
              <a:xfrm>
                <a:off x="0" y="0"/>
                <a:ext cx="2645221" cy="1983915"/>
              </a:xfrm>
              <a:prstGeom prst="rect">
                <a:avLst/>
              </a:prstGeom>
              <a:solidFill>
                <a:srgbClr val="EDED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pic>
            <p:nvPicPr>
              <p:cNvPr id="526" name="image157.jpg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2645221" cy="1983915"/>
              </a:xfrm>
              <a:prstGeom prst="rect">
                <a:avLst/>
              </a:prstGeom>
              <a:ln w="88900" cap="sq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dist="18000" dir="5400000" rotWithShape="0">
                  <a:srgbClr val="000000">
                    <a:alpha val="40000"/>
                  </a:srgbClr>
                </a:outerShdw>
              </a:effectLst>
            </p:spPr>
          </p:pic>
        </p:grpSp>
        <p:grpSp>
          <p:nvGrpSpPr>
            <p:cNvPr id="530" name="Group 530"/>
            <p:cNvGrpSpPr/>
            <p:nvPr/>
          </p:nvGrpSpPr>
          <p:grpSpPr>
            <a:xfrm>
              <a:off x="4928113" y="3713945"/>
              <a:ext cx="3257013" cy="1963635"/>
              <a:chOff x="0" y="0"/>
              <a:chExt cx="3257012" cy="1963634"/>
            </a:xfrm>
          </p:grpSpPr>
          <p:sp>
            <p:nvSpPr>
              <p:cNvPr id="528" name="Shape 528"/>
              <p:cNvSpPr/>
              <p:nvPr/>
            </p:nvSpPr>
            <p:spPr>
              <a:xfrm>
                <a:off x="0" y="0"/>
                <a:ext cx="3257013" cy="1963635"/>
              </a:xfrm>
              <a:prstGeom prst="rect">
                <a:avLst/>
              </a:prstGeom>
              <a:solidFill>
                <a:srgbClr val="EDED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pic>
            <p:nvPicPr>
              <p:cNvPr id="529" name="image158.png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3257013" cy="1963635"/>
              </a:xfrm>
              <a:prstGeom prst="rect">
                <a:avLst/>
              </a:prstGeom>
              <a:ln w="88900" cap="sq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dist="18000" dir="5400000" rotWithShape="0">
                  <a:srgbClr val="000000">
                    <a:alpha val="40000"/>
                  </a:srgbClr>
                </a:outerShdw>
              </a:effectLst>
            </p:spPr>
          </p:pic>
        </p:grpSp>
        <p:grpSp>
          <p:nvGrpSpPr>
            <p:cNvPr id="533" name="Group 533"/>
            <p:cNvGrpSpPr/>
            <p:nvPr/>
          </p:nvGrpSpPr>
          <p:grpSpPr>
            <a:xfrm>
              <a:off x="6556619" y="4446466"/>
              <a:ext cx="2664036" cy="1951312"/>
              <a:chOff x="0" y="0"/>
              <a:chExt cx="2664034" cy="1951310"/>
            </a:xfrm>
          </p:grpSpPr>
          <p:sp>
            <p:nvSpPr>
              <p:cNvPr id="531" name="Shape 531"/>
              <p:cNvSpPr/>
              <p:nvPr/>
            </p:nvSpPr>
            <p:spPr>
              <a:xfrm>
                <a:off x="0" y="0"/>
                <a:ext cx="2664035" cy="1951311"/>
              </a:xfrm>
              <a:prstGeom prst="rect">
                <a:avLst/>
              </a:prstGeom>
              <a:solidFill>
                <a:srgbClr val="EDED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pic>
            <p:nvPicPr>
              <p:cNvPr id="532" name="image159.png"/>
              <p:cNvPicPr/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664035" cy="1951311"/>
              </a:xfrm>
              <a:prstGeom prst="rect">
                <a:avLst/>
              </a:prstGeom>
              <a:ln w="88900" cap="sq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dist="18000" dir="5400000" rotWithShape="0">
                  <a:srgbClr val="000000">
                    <a:alpha val="40000"/>
                  </a:srgbClr>
                </a:outerShdw>
              </a:effectLst>
            </p:spPr>
          </p:pic>
        </p:grpSp>
        <p:grpSp>
          <p:nvGrpSpPr>
            <p:cNvPr id="536" name="Group 536"/>
            <p:cNvGrpSpPr/>
            <p:nvPr/>
          </p:nvGrpSpPr>
          <p:grpSpPr>
            <a:xfrm>
              <a:off x="8457505" y="3691294"/>
              <a:ext cx="2775744" cy="1730828"/>
              <a:chOff x="0" y="0"/>
              <a:chExt cx="2775742" cy="1730827"/>
            </a:xfrm>
          </p:grpSpPr>
          <p:sp>
            <p:nvSpPr>
              <p:cNvPr id="534" name="Shape 534"/>
              <p:cNvSpPr/>
              <p:nvPr/>
            </p:nvSpPr>
            <p:spPr>
              <a:xfrm>
                <a:off x="0" y="0"/>
                <a:ext cx="2775743" cy="1730828"/>
              </a:xfrm>
              <a:prstGeom prst="rect">
                <a:avLst/>
              </a:prstGeom>
              <a:solidFill>
                <a:srgbClr val="EDED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pic>
            <p:nvPicPr>
              <p:cNvPr id="535" name="image160.png"/>
              <p:cNvPicPr/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2775743" cy="1730828"/>
              </a:xfrm>
              <a:prstGeom prst="rect">
                <a:avLst/>
              </a:prstGeom>
              <a:ln w="88900" cap="sq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dist="18000" dir="5400000" rotWithShape="0">
                  <a:srgbClr val="000000">
                    <a:alpha val="40000"/>
                  </a:srgbClr>
                </a:outerShdw>
              </a:effectLst>
            </p:spPr>
          </p:pic>
        </p:grpSp>
      </p:grpSp>
      <p:pic>
        <p:nvPicPr>
          <p:cNvPr id="538" name="image1.png" descr="C:\Documents and Settings\karena_liao\桌面\Logo-red-3.pn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86" y="3762155"/>
            <a:ext cx="2644860" cy="1276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" grpId="1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Company Profile-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402686"/>
            <a:ext cx="12750800" cy="9025507"/>
          </a:xfrm>
          <a:prstGeom prst="rect">
            <a:avLst/>
          </a:prstGeom>
        </p:spPr>
      </p:pic>
      <p:sp>
        <p:nvSpPr>
          <p:cNvPr id="540" name="Shape 540"/>
          <p:cNvSpPr>
            <a:spLocks noGrp="1"/>
          </p:cNvSpPr>
          <p:nvPr>
            <p:ph type="title"/>
          </p:nvPr>
        </p:nvSpPr>
        <p:spPr>
          <a:xfrm>
            <a:off x="650875" y="130402"/>
            <a:ext cx="11703050" cy="141816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 dirty="0">
                <a:solidFill>
                  <a:srgbClr val="FF1428"/>
                </a:solidFill>
              </a:rPr>
              <a:t>Our Value to You</a:t>
            </a:r>
          </a:p>
        </p:txBody>
      </p:sp>
      <p:sp>
        <p:nvSpPr>
          <p:cNvPr id="541" name="Shape 5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888888"/>
                </a:solidFill>
              </a:rPr>
              <a:t>23</a:t>
            </a:fld>
            <a:endParaRPr sz="1400">
              <a:solidFill>
                <a:srgbClr val="888888"/>
              </a:solidFill>
            </a:endParaRPr>
          </a:p>
        </p:txBody>
      </p:sp>
      <p:sp>
        <p:nvSpPr>
          <p:cNvPr id="551" name="Shape 551"/>
          <p:cNvSpPr/>
          <p:nvPr/>
        </p:nvSpPr>
        <p:spPr>
          <a:xfrm>
            <a:off x="2713423" y="4780009"/>
            <a:ext cx="175570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l">
              <a:defRPr sz="1800"/>
            </a:pPr>
            <a:r>
              <a:rPr sz="2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Longevity</a:t>
            </a:r>
            <a:r>
              <a:rPr lang="en-US" sz="2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lvl="0" algn="l">
              <a:defRPr sz="1800"/>
            </a:pPr>
            <a:r>
              <a:rPr sz="2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Support</a:t>
            </a:r>
          </a:p>
        </p:txBody>
      </p:sp>
      <p:sp>
        <p:nvSpPr>
          <p:cNvPr id="562" name="Shape 562"/>
          <p:cNvSpPr/>
          <p:nvPr/>
        </p:nvSpPr>
        <p:spPr>
          <a:xfrm>
            <a:off x="2703615" y="5503135"/>
            <a:ext cx="2345956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rgbClr val="FFFFFF"/>
                </a:solidFill>
              </a:rPr>
              <a:t>Provide long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sz="1700" dirty="0">
                <a:solidFill>
                  <a:srgbClr val="FFFFFF"/>
                </a:solidFill>
              </a:rPr>
              <a:t>product supply to support customer’s businesses</a:t>
            </a:r>
          </a:p>
        </p:txBody>
      </p:sp>
      <p:sp>
        <p:nvSpPr>
          <p:cNvPr id="545" name="Shape 545"/>
          <p:cNvSpPr/>
          <p:nvPr/>
        </p:nvSpPr>
        <p:spPr>
          <a:xfrm>
            <a:off x="7624899" y="1970783"/>
            <a:ext cx="2471162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l">
              <a:defRPr sz="1800"/>
            </a:pPr>
            <a:r>
              <a:rPr sz="20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Industrial-grade</a:t>
            </a:r>
            <a:endParaRPr lang="en-US" sz="20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defRPr sz="1800"/>
            </a:pPr>
            <a:r>
              <a:rPr sz="20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factory</a:t>
            </a:r>
          </a:p>
        </p:txBody>
      </p:sp>
      <p:sp>
        <p:nvSpPr>
          <p:cNvPr id="558" name="Shape 558"/>
          <p:cNvSpPr/>
          <p:nvPr/>
        </p:nvSpPr>
        <p:spPr>
          <a:xfrm>
            <a:off x="7644346" y="2629327"/>
            <a:ext cx="2209971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rgbClr val="FFFFFF"/>
                </a:solidFill>
              </a:rPr>
              <a:t>Full quality control through in-house production and testing</a:t>
            </a:r>
          </a:p>
        </p:txBody>
      </p:sp>
      <p:sp>
        <p:nvSpPr>
          <p:cNvPr id="553" name="Shape 553"/>
          <p:cNvSpPr/>
          <p:nvPr/>
        </p:nvSpPr>
        <p:spPr>
          <a:xfrm>
            <a:off x="424238" y="3139170"/>
            <a:ext cx="170150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l">
              <a:defRPr sz="1800"/>
            </a:pPr>
            <a:r>
              <a:rPr sz="2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Technical </a:t>
            </a:r>
            <a:endParaRPr lang="en-US" sz="22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defRPr sz="1800"/>
            </a:pPr>
            <a:r>
              <a:rPr sz="2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Support</a:t>
            </a:r>
          </a:p>
        </p:txBody>
      </p:sp>
      <p:sp>
        <p:nvSpPr>
          <p:cNvPr id="564" name="Shape 564"/>
          <p:cNvSpPr/>
          <p:nvPr/>
        </p:nvSpPr>
        <p:spPr>
          <a:xfrm>
            <a:off x="429496" y="3961323"/>
            <a:ext cx="1777320" cy="1400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rgbClr val="FFFFFF"/>
                </a:solidFill>
              </a:rPr>
              <a:t>Provide</a:t>
            </a:r>
            <a:r>
              <a:rPr lang="en-US" sz="1700" dirty="0">
                <a:solidFill>
                  <a:srgbClr val="FFFFFF"/>
                </a:solidFill>
              </a:rPr>
              <a:t>s</a:t>
            </a:r>
            <a:r>
              <a:rPr sz="1700" dirty="0">
                <a:solidFill>
                  <a:srgbClr val="FFFFFF"/>
                </a:solidFill>
              </a:rPr>
              <a:t> local service through service centers in regions</a:t>
            </a:r>
          </a:p>
        </p:txBody>
      </p:sp>
      <p:sp>
        <p:nvSpPr>
          <p:cNvPr id="543" name="Shape 543"/>
          <p:cNvSpPr/>
          <p:nvPr/>
        </p:nvSpPr>
        <p:spPr>
          <a:xfrm>
            <a:off x="481783" y="6009434"/>
            <a:ext cx="1603399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l">
              <a:defRPr sz="1800"/>
            </a:pPr>
            <a:r>
              <a:rPr sz="2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In-house</a:t>
            </a:r>
            <a:r>
              <a:rPr lang="en-US" sz="2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lvl="0" algn="l">
              <a:defRPr sz="1800"/>
            </a:pPr>
            <a:r>
              <a:rPr sz="2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Firmware </a:t>
            </a:r>
            <a:endParaRPr lang="en-US" sz="22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defRPr sz="1800"/>
            </a:pPr>
            <a:r>
              <a:rPr sz="2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Team</a:t>
            </a:r>
          </a:p>
        </p:txBody>
      </p:sp>
      <p:sp>
        <p:nvSpPr>
          <p:cNvPr id="559" name="Shape 559"/>
          <p:cNvSpPr/>
          <p:nvPr/>
        </p:nvSpPr>
        <p:spPr>
          <a:xfrm>
            <a:off x="476559" y="7091872"/>
            <a:ext cx="1851860" cy="1400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rgbClr val="FFFFFF"/>
                </a:solidFill>
              </a:rPr>
              <a:t>Provide</a:t>
            </a:r>
            <a:r>
              <a:rPr lang="en-US" sz="1700" dirty="0">
                <a:solidFill>
                  <a:srgbClr val="FFFFFF"/>
                </a:solidFill>
              </a:rPr>
              <a:t>s</a:t>
            </a:r>
            <a:r>
              <a:rPr sz="1700" dirty="0">
                <a:solidFill>
                  <a:srgbClr val="FFFFFF"/>
                </a:solidFill>
              </a:rPr>
              <a:t> </a:t>
            </a:r>
            <a:r>
              <a:rPr lang="en-US" sz="1700" dirty="0">
                <a:solidFill>
                  <a:srgbClr val="FFFFFF"/>
                </a:solidFill>
              </a:rPr>
              <a:t>responsive, dedicated, and solution-driven support</a:t>
            </a:r>
            <a:endParaRPr sz="1700" dirty="0">
              <a:solidFill>
                <a:srgbClr val="FFFFFF"/>
              </a:solidFill>
            </a:endParaRPr>
          </a:p>
        </p:txBody>
      </p:sp>
      <p:sp>
        <p:nvSpPr>
          <p:cNvPr id="557" name="Shape 557"/>
          <p:cNvSpPr/>
          <p:nvPr/>
        </p:nvSpPr>
        <p:spPr>
          <a:xfrm>
            <a:off x="5080538" y="3441562"/>
            <a:ext cx="238775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FFFFFF"/>
                </a:solidFill>
              </a:rPr>
              <a:t>Responsiveness</a:t>
            </a:r>
          </a:p>
        </p:txBody>
      </p:sp>
      <p:sp>
        <p:nvSpPr>
          <p:cNvPr id="565" name="Shape 565"/>
          <p:cNvSpPr/>
          <p:nvPr/>
        </p:nvSpPr>
        <p:spPr>
          <a:xfrm>
            <a:off x="5090957" y="3842199"/>
            <a:ext cx="2439382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700" dirty="0">
                <a:solidFill>
                  <a:srgbClr val="FFFFFF"/>
                </a:solidFill>
              </a:rPr>
              <a:t>Quickly recognizes customer challenges and delivers timely solutions</a:t>
            </a:r>
            <a:endParaRPr sz="1700" dirty="0">
              <a:solidFill>
                <a:srgbClr val="FFFFFF"/>
              </a:solidFill>
            </a:endParaRPr>
          </a:p>
        </p:txBody>
      </p:sp>
      <p:sp>
        <p:nvSpPr>
          <p:cNvPr id="547" name="Shape 547"/>
          <p:cNvSpPr/>
          <p:nvPr/>
        </p:nvSpPr>
        <p:spPr>
          <a:xfrm>
            <a:off x="10117977" y="3423873"/>
            <a:ext cx="2499433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200" b="1" dirty="0">
                <a:solidFill>
                  <a:srgbClr val="FFFFFF"/>
                </a:solidFill>
              </a:rPr>
              <a:t>Customization</a:t>
            </a:r>
          </a:p>
        </p:txBody>
      </p:sp>
      <p:sp>
        <p:nvSpPr>
          <p:cNvPr id="560" name="Shape 560"/>
          <p:cNvSpPr/>
          <p:nvPr/>
        </p:nvSpPr>
        <p:spPr>
          <a:xfrm>
            <a:off x="10131487" y="3868274"/>
            <a:ext cx="2377829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rgbClr val="FFFFFF"/>
                </a:solidFill>
              </a:rPr>
              <a:t>Fulfill</a:t>
            </a:r>
            <a:r>
              <a:rPr lang="en-US" sz="1700" dirty="0">
                <a:solidFill>
                  <a:srgbClr val="FFFFFF"/>
                </a:solidFill>
              </a:rPr>
              <a:t>s</a:t>
            </a:r>
            <a:r>
              <a:rPr sz="1700" dirty="0">
                <a:solidFill>
                  <a:srgbClr val="FFFFFF"/>
                </a:solidFill>
              </a:rPr>
              <a:t> customer request</a:t>
            </a:r>
            <a:r>
              <a:rPr lang="en-US" sz="1700" dirty="0">
                <a:solidFill>
                  <a:srgbClr val="FFFFFF"/>
                </a:solidFill>
              </a:rPr>
              <a:t>s</a:t>
            </a:r>
            <a:r>
              <a:rPr sz="1700" dirty="0">
                <a:solidFill>
                  <a:srgbClr val="FFFFFF"/>
                </a:solidFill>
              </a:rPr>
              <a:t> quickly with reliable tailor-made solutions</a:t>
            </a:r>
          </a:p>
        </p:txBody>
      </p:sp>
      <p:sp>
        <p:nvSpPr>
          <p:cNvPr id="549" name="Shape 549"/>
          <p:cNvSpPr/>
          <p:nvPr/>
        </p:nvSpPr>
        <p:spPr>
          <a:xfrm>
            <a:off x="2783453" y="1842046"/>
            <a:ext cx="1860444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b="1" dirty="0">
                <a:solidFill>
                  <a:srgbClr val="FFFFFF"/>
                </a:solidFill>
              </a:rPr>
              <a:t>Fixed BOM </a:t>
            </a:r>
          </a:p>
        </p:txBody>
      </p:sp>
      <p:sp>
        <p:nvSpPr>
          <p:cNvPr id="561" name="Shape 561"/>
          <p:cNvSpPr/>
          <p:nvPr/>
        </p:nvSpPr>
        <p:spPr>
          <a:xfrm>
            <a:off x="2807949" y="2258185"/>
            <a:ext cx="2006584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l">
              <a:defRPr sz="1800"/>
            </a:pPr>
            <a:r>
              <a:rPr sz="17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Ensure</a:t>
            </a:r>
            <a:r>
              <a:rPr lang="en-US" sz="17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r>
              <a:rPr sz="17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consistent </a:t>
            </a:r>
            <a:r>
              <a:rPr lang="en-US" sz="17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17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product quality to support customer</a:t>
            </a:r>
            <a:r>
              <a:rPr lang="en-US" sz="17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17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validations</a:t>
            </a:r>
          </a:p>
        </p:txBody>
      </p:sp>
      <p:sp>
        <p:nvSpPr>
          <p:cNvPr id="555" name="Shape 555"/>
          <p:cNvSpPr/>
          <p:nvPr/>
        </p:nvSpPr>
        <p:spPr>
          <a:xfrm>
            <a:off x="5290996" y="6191291"/>
            <a:ext cx="1685379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l">
              <a:defRPr sz="1800"/>
            </a:pPr>
            <a:r>
              <a:rPr sz="2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Financial </a:t>
            </a:r>
            <a:endParaRPr lang="en-US" sz="22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defRPr sz="1800"/>
            </a:pPr>
            <a:r>
              <a:rPr sz="2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Stability</a:t>
            </a:r>
          </a:p>
        </p:txBody>
      </p:sp>
      <p:sp>
        <p:nvSpPr>
          <p:cNvPr id="563" name="Shape 563"/>
          <p:cNvSpPr/>
          <p:nvPr/>
        </p:nvSpPr>
        <p:spPr>
          <a:xfrm>
            <a:off x="5270329" y="6943182"/>
            <a:ext cx="2232985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rgbClr val="FFFFFF"/>
                </a:solidFill>
              </a:rPr>
              <a:t>A listed company</a:t>
            </a:r>
            <a:r>
              <a:rPr lang="en-US" sz="1700" dirty="0">
                <a:solidFill>
                  <a:srgbClr val="FFFFFF"/>
                </a:solidFill>
              </a:rPr>
              <a:t> with the</a:t>
            </a:r>
            <a:r>
              <a:rPr sz="1700" dirty="0">
                <a:solidFill>
                  <a:srgbClr val="FFFFFF"/>
                </a:solidFill>
              </a:rPr>
              <a:t> Taiwan stock market (GTSM: 5289)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888888"/>
                </a:solidFill>
              </a:rPr>
              <a:t>24</a:t>
            </a:fld>
            <a:endParaRPr sz="1400">
              <a:solidFill>
                <a:srgbClr val="888888"/>
              </a:solidFill>
            </a:endParaRPr>
          </a:p>
        </p:txBody>
      </p:sp>
      <p:pic>
        <p:nvPicPr>
          <p:cNvPr id="569" name="iStock_000017450242Small.jpg"/>
          <p:cNvPicPr/>
          <p:nvPr/>
        </p:nvPicPr>
        <p:blipFill>
          <a:blip r:embed="rId2" cstate="screen">
            <a:alphaModFix amt="79406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6327" y="-12568"/>
            <a:ext cx="13057454" cy="9887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70" name="image1.png" descr="C:\Documents and Settings\karena_liao\桌面\Logo-red-3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19" y="8709181"/>
            <a:ext cx="1902769" cy="918175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Shape 571"/>
          <p:cNvSpPr/>
          <p:nvPr/>
        </p:nvSpPr>
        <p:spPr>
          <a:xfrm>
            <a:off x="7916333" y="4715933"/>
            <a:ext cx="4157134" cy="4157134"/>
          </a:xfrm>
          <a:prstGeom prst="rect">
            <a:avLst/>
          </a:prstGeom>
          <a:solidFill>
            <a:srgbClr val="FF2600">
              <a:alpha val="8951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572" name="Shape 572"/>
          <p:cNvSpPr/>
          <p:nvPr/>
        </p:nvSpPr>
        <p:spPr>
          <a:xfrm>
            <a:off x="12065727" y="4063206"/>
            <a:ext cx="617340" cy="652728"/>
          </a:xfrm>
          <a:prstGeom prst="rect">
            <a:avLst/>
          </a:prstGeom>
          <a:solidFill>
            <a:srgbClr val="FF2600">
              <a:alpha val="86713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573" name="Shape 573"/>
          <p:cNvSpPr/>
          <p:nvPr/>
        </p:nvSpPr>
        <p:spPr>
          <a:xfrm>
            <a:off x="8094133" y="4881879"/>
            <a:ext cx="3801534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l">
              <a:defRPr sz="1800"/>
            </a:pPr>
            <a:r>
              <a:rPr sz="23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Our Successful </a:t>
            </a:r>
            <a:r>
              <a:rPr lang="en-US" sz="23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Stories</a:t>
            </a:r>
            <a:endParaRPr sz="23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defRPr sz="1800"/>
            </a:pPr>
            <a:endParaRPr sz="23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defRPr sz="1800"/>
            </a:pPr>
            <a:r>
              <a:rPr sz="19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We </a:t>
            </a:r>
            <a:r>
              <a:rPr lang="en-US" sz="19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have developed strong cases in vertical markets by </a:t>
            </a:r>
            <a:r>
              <a:rPr sz="19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understand</a:t>
            </a:r>
            <a:r>
              <a:rPr lang="en-US" sz="19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ing customer </a:t>
            </a:r>
            <a:r>
              <a:rPr sz="19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requirements and providing the timely response and solutions.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888888"/>
                </a:solidFill>
              </a:rPr>
              <a:t>25</a:t>
            </a:fld>
            <a:endParaRPr sz="1400">
              <a:solidFill>
                <a:srgbClr val="888888"/>
              </a:solidFill>
            </a:endParaRPr>
          </a:p>
        </p:txBody>
      </p:sp>
      <p:grpSp>
        <p:nvGrpSpPr>
          <p:cNvPr id="581" name="Group 581"/>
          <p:cNvGrpSpPr/>
          <p:nvPr/>
        </p:nvGrpSpPr>
        <p:grpSpPr>
          <a:xfrm>
            <a:off x="319961" y="439954"/>
            <a:ext cx="12357616" cy="8265935"/>
            <a:chOff x="0" y="0"/>
            <a:chExt cx="12357614" cy="8265934"/>
          </a:xfrm>
        </p:grpSpPr>
        <p:pic>
          <p:nvPicPr>
            <p:cNvPr id="576" name="Pokies-Machine-Game-in-Australia.jpg"/>
            <p:cNvPicPr/>
            <p:nvPr/>
          </p:nvPicPr>
          <p:blipFill>
            <a:blip r:embed="rId2" cstate="screen">
              <a:alphaModFix amt="78212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582" y="0"/>
              <a:ext cx="12345569" cy="82576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7" name="Shape 577"/>
            <p:cNvSpPr/>
            <p:nvPr/>
          </p:nvSpPr>
          <p:spPr>
            <a:xfrm>
              <a:off x="0" y="3849602"/>
              <a:ext cx="12357614" cy="4416332"/>
            </a:xfrm>
            <a:prstGeom prst="rect">
              <a:avLst/>
            </a:prstGeom>
            <a:solidFill>
              <a:srgbClr val="A7A7A7">
                <a:alpha val="88303"/>
              </a:srgbClr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164196" y="3959324"/>
              <a:ext cx="12036485" cy="402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l">
                <a:spcBef>
                  <a:spcPts val="1000"/>
                </a:spcBef>
                <a:defRPr sz="1800"/>
              </a:pPr>
              <a:r>
                <a:rPr sz="2100" dirty="0">
                  <a:latin typeface="Verdana"/>
                  <a:ea typeface="Verdana"/>
                  <a:cs typeface="Verdana"/>
                  <a:sym typeface="Verdana"/>
                </a:rPr>
                <a:t>The Situation</a:t>
              </a:r>
            </a:p>
            <a:p>
              <a:pPr lvl="0" algn="l">
                <a:defRPr sz="1800"/>
              </a:pPr>
              <a:r>
                <a:rPr sz="1600" dirty="0">
                  <a:latin typeface="Verdana"/>
                  <a:ea typeface="Verdana"/>
                  <a:cs typeface="Verdana"/>
                  <a:sym typeface="Verdana"/>
                </a:rPr>
                <a:t>A customer in the gaming industry chose MLC SSD for boot loading and data storage appl</a:t>
              </a:r>
              <a:r>
                <a:rPr lang="en-US" sz="1600" dirty="0">
                  <a:latin typeface="Verdana"/>
                  <a:ea typeface="Verdana"/>
                  <a:cs typeface="Verdana"/>
                  <a:sym typeface="Verdana"/>
                </a:rPr>
                <a:t>ication</a:t>
              </a:r>
              <a:r>
                <a:rPr sz="1600" dirty="0">
                  <a:latin typeface="Verdana"/>
                  <a:ea typeface="Verdana"/>
                  <a:cs typeface="Verdana"/>
                  <a:sym typeface="Verdana"/>
                </a:rPr>
                <a:t> in </a:t>
              </a:r>
              <a:r>
                <a:rPr lang="en-US" sz="1600" dirty="0">
                  <a:latin typeface="Verdana"/>
                  <a:ea typeface="Verdana"/>
                  <a:cs typeface="Verdana"/>
                  <a:sym typeface="Verdana"/>
                </a:rPr>
                <a:t>digital </a:t>
              </a:r>
              <a:r>
                <a:rPr sz="1600" dirty="0">
                  <a:latin typeface="Verdana"/>
                  <a:ea typeface="Verdana"/>
                  <a:cs typeface="Verdana"/>
                  <a:sym typeface="Verdana"/>
                </a:rPr>
                <a:t>casino</a:t>
              </a:r>
              <a:r>
                <a:rPr lang="en-US" sz="1600" dirty="0">
                  <a:latin typeface="Verdana"/>
                  <a:ea typeface="Verdana"/>
                  <a:cs typeface="Verdana"/>
                  <a:sym typeface="Verdana"/>
                </a:rPr>
                <a:t> slot</a:t>
              </a:r>
              <a:r>
                <a:rPr sz="1600" dirty="0">
                  <a:latin typeface="Verdana"/>
                  <a:ea typeface="Verdana"/>
                  <a:cs typeface="Verdana"/>
                  <a:sym typeface="Verdana"/>
                </a:rPr>
                <a:t> machines. When testing and simulating the usage environment, we found the write workload reached 6,000 program erase cycle in three months, which surpass</a:t>
              </a:r>
              <a:r>
                <a:rPr lang="en-US" sz="1600" dirty="0">
                  <a:latin typeface="Verdana"/>
                  <a:ea typeface="Verdana"/>
                  <a:cs typeface="Verdana"/>
                  <a:sym typeface="Verdana"/>
                </a:rPr>
                <a:t>ed</a:t>
              </a:r>
              <a:r>
                <a:rPr sz="1600" dirty="0">
                  <a:latin typeface="Verdana"/>
                  <a:ea typeface="Verdana"/>
                  <a:cs typeface="Verdana"/>
                  <a:sym typeface="Verdana"/>
                </a:rPr>
                <a:t> the MLC SSD’s regular lifespan.</a:t>
              </a:r>
            </a:p>
            <a:p>
              <a:pPr lvl="0" algn="l">
                <a:defRPr sz="1800"/>
              </a:pPr>
              <a:endParaRPr sz="1600" dirty="0">
                <a:latin typeface="Verdana"/>
                <a:ea typeface="Verdana"/>
                <a:cs typeface="Verdana"/>
                <a:sym typeface="Verdana"/>
              </a:endParaRPr>
            </a:p>
            <a:p>
              <a:pPr lvl="0" algn="l">
                <a:spcBef>
                  <a:spcPts val="1000"/>
                </a:spcBef>
                <a:defRPr sz="1800"/>
              </a:pPr>
              <a:r>
                <a:rPr sz="2100" dirty="0">
                  <a:latin typeface="Verdana"/>
                  <a:ea typeface="Verdana"/>
                  <a:cs typeface="Verdana"/>
                  <a:sym typeface="Verdana"/>
                </a:rPr>
                <a:t>The Solution</a:t>
              </a:r>
            </a:p>
            <a:p>
              <a:pPr lvl="0" algn="l">
                <a:defRPr sz="1800"/>
              </a:pPr>
              <a:r>
                <a:rPr lang="en-US" sz="1600" dirty="0">
                  <a:latin typeface="Verdana"/>
                  <a:ea typeface="Verdana"/>
                  <a:cs typeface="Verdana"/>
                  <a:sym typeface="Verdana"/>
                </a:rPr>
                <a:t>Although </a:t>
              </a:r>
              <a:r>
                <a:rPr sz="1600" dirty="0">
                  <a:latin typeface="Verdana"/>
                  <a:ea typeface="Verdana"/>
                  <a:cs typeface="Verdana"/>
                  <a:sym typeface="Verdana"/>
                </a:rPr>
                <a:t>SLC </a:t>
              </a:r>
              <a:r>
                <a:rPr lang="en-US" sz="1600" dirty="0">
                  <a:latin typeface="Verdana"/>
                  <a:ea typeface="Verdana"/>
                  <a:cs typeface="Verdana"/>
                  <a:sym typeface="Verdana"/>
                </a:rPr>
                <a:t>is </a:t>
              </a:r>
              <a:r>
                <a:rPr sz="1600" dirty="0">
                  <a:latin typeface="Verdana"/>
                  <a:ea typeface="Verdana"/>
                  <a:cs typeface="Verdana"/>
                  <a:sym typeface="Verdana"/>
                </a:rPr>
                <a:t>considered as an ideal solution for solving heavy write loads, the </a:t>
              </a:r>
              <a:r>
                <a:rPr lang="en-US" sz="1600" dirty="0">
                  <a:latin typeface="Verdana"/>
                  <a:ea typeface="Verdana"/>
                  <a:cs typeface="Verdana"/>
                  <a:sym typeface="Verdana"/>
                </a:rPr>
                <a:t>high cost is of concern to the market.</a:t>
              </a:r>
              <a:r>
                <a:rPr sz="1600" dirty="0">
                  <a:latin typeface="Verdana"/>
                  <a:ea typeface="Verdana"/>
                  <a:cs typeface="Verdana"/>
                  <a:sym typeface="Verdana"/>
                </a:rPr>
                <a:t> Therefore</a:t>
              </a:r>
              <a:r>
                <a:rPr lang="en-US" sz="1600" dirty="0">
                  <a:latin typeface="Verdana"/>
                  <a:ea typeface="Verdana"/>
                  <a:cs typeface="Verdana"/>
                  <a:sym typeface="Verdana"/>
                </a:rPr>
                <a:t>,</a:t>
              </a:r>
              <a:r>
                <a:rPr sz="1600" dirty="0">
                  <a:latin typeface="Verdana"/>
                  <a:ea typeface="Verdana"/>
                  <a:cs typeface="Verdana"/>
                  <a:sym typeface="Verdana"/>
                </a:rPr>
                <a:t> Innodisk provides the iSLC SSDs solutions by enhancing the MLC performance similar to an SLC flash-based solution via our firmware capability. Our iSLC can surpass 20,000 Program/Erase (P/E) cycles in average, which is a huge increase in lifespan over MLC flash based drives. </a:t>
              </a:r>
            </a:p>
            <a:p>
              <a:pPr lvl="0" algn="l">
                <a:defRPr sz="1800"/>
              </a:pPr>
              <a:endParaRPr sz="1600" dirty="0">
                <a:latin typeface="Verdana"/>
                <a:ea typeface="Verdana"/>
                <a:cs typeface="Verdana"/>
                <a:sym typeface="Verdana"/>
              </a:endParaRPr>
            </a:p>
            <a:p>
              <a:pPr lvl="0" algn="l">
                <a:spcBef>
                  <a:spcPts val="1000"/>
                </a:spcBef>
                <a:defRPr sz="1800"/>
              </a:pPr>
              <a:r>
                <a:rPr sz="2100" dirty="0">
                  <a:latin typeface="Verdana"/>
                  <a:ea typeface="Verdana"/>
                  <a:cs typeface="Verdana"/>
                  <a:sym typeface="Verdana"/>
                </a:rPr>
                <a:t>The Result</a:t>
              </a:r>
            </a:p>
            <a:p>
              <a:pPr lvl="0" algn="l">
                <a:defRPr sz="1800"/>
              </a:pPr>
              <a:r>
                <a:rPr sz="1600" dirty="0" err="1">
                  <a:latin typeface="Verdana"/>
                  <a:ea typeface="Verdana"/>
                  <a:cs typeface="Verdana"/>
                  <a:sym typeface="Verdana"/>
                </a:rPr>
                <a:t>Innodisk’s</a:t>
              </a:r>
              <a:r>
                <a:rPr sz="1600" dirty="0"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sz="1600" dirty="0" err="1">
                  <a:latin typeface="Verdana"/>
                  <a:ea typeface="Verdana"/>
                  <a:cs typeface="Verdana"/>
                  <a:sym typeface="Verdana"/>
                </a:rPr>
                <a:t>iSLC</a:t>
              </a:r>
              <a:r>
                <a:rPr sz="1600" dirty="0">
                  <a:latin typeface="Verdana"/>
                  <a:ea typeface="Verdana"/>
                  <a:cs typeface="Verdana"/>
                  <a:sym typeface="Verdana"/>
                </a:rPr>
                <a:t> solution</a:t>
              </a:r>
              <a:r>
                <a:rPr lang="en-US" sz="1600" dirty="0">
                  <a:latin typeface="Verdana"/>
                  <a:ea typeface="Verdana"/>
                  <a:cs typeface="Verdana"/>
                  <a:sym typeface="Verdana"/>
                </a:rPr>
                <a:t> solves</a:t>
              </a:r>
              <a:r>
                <a:rPr sz="1600" dirty="0"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1600" dirty="0">
                  <a:latin typeface="Verdana"/>
                  <a:ea typeface="Verdana"/>
                  <a:cs typeface="Verdana"/>
                  <a:sym typeface="Verdana"/>
                </a:rPr>
                <a:t>challenges of</a:t>
              </a:r>
              <a:r>
                <a:rPr sz="1600" dirty="0"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1600" dirty="0">
                  <a:latin typeface="Verdana"/>
                  <a:ea typeface="Verdana"/>
                  <a:cs typeface="Verdana"/>
                  <a:sym typeface="Verdana"/>
                </a:rPr>
                <a:t>heavy</a:t>
              </a:r>
              <a:r>
                <a:rPr sz="1600" dirty="0">
                  <a:latin typeface="Verdana"/>
                  <a:ea typeface="Verdana"/>
                  <a:cs typeface="Verdana"/>
                  <a:sym typeface="Verdana"/>
                </a:rPr>
                <a:t> write load</a:t>
              </a:r>
              <a:r>
                <a:rPr lang="en-US" sz="1600" dirty="0">
                  <a:latin typeface="Verdana"/>
                  <a:ea typeface="Verdana"/>
                  <a:cs typeface="Verdana"/>
                  <a:sym typeface="Verdana"/>
                </a:rPr>
                <a:t>s</a:t>
              </a:r>
              <a:r>
                <a:rPr sz="1600" dirty="0">
                  <a:latin typeface="Verdana"/>
                  <a:ea typeface="Verdana"/>
                  <a:cs typeface="Verdana"/>
                  <a:sym typeface="Verdana"/>
                </a:rPr>
                <a:t>, </a:t>
              </a:r>
              <a:r>
                <a:rPr lang="en-US" sz="1600" dirty="0">
                  <a:latin typeface="Verdana"/>
                  <a:ea typeface="Verdana"/>
                  <a:cs typeface="Verdana"/>
                  <a:sym typeface="Verdana"/>
                </a:rPr>
                <a:t>the </a:t>
              </a:r>
              <a:r>
                <a:rPr sz="1600" dirty="0">
                  <a:latin typeface="Verdana"/>
                  <a:ea typeface="Verdana"/>
                  <a:cs typeface="Verdana"/>
                  <a:sym typeface="Verdana"/>
                </a:rPr>
                <a:t>SSD </a:t>
              </a:r>
              <a:r>
                <a:rPr lang="en-US" sz="1600" dirty="0">
                  <a:latin typeface="Verdana"/>
                  <a:ea typeface="Verdana"/>
                  <a:cs typeface="Verdana"/>
                  <a:sym typeface="Verdana"/>
                </a:rPr>
                <a:t>lifespan is </a:t>
              </a:r>
              <a:r>
                <a:rPr sz="1600" dirty="0">
                  <a:latin typeface="Verdana"/>
                  <a:ea typeface="Verdana"/>
                  <a:cs typeface="Verdana"/>
                  <a:sym typeface="Verdana"/>
                </a:rPr>
                <a:t>7 times longer compared to</a:t>
              </a:r>
              <a:r>
                <a:rPr lang="en-US" sz="1600" dirty="0">
                  <a:latin typeface="Verdana"/>
                  <a:ea typeface="Verdana"/>
                  <a:cs typeface="Verdana"/>
                  <a:sym typeface="Verdana"/>
                </a:rPr>
                <a:t> the </a:t>
              </a:r>
              <a:r>
                <a:rPr sz="1600" dirty="0">
                  <a:latin typeface="Verdana"/>
                  <a:ea typeface="Verdana"/>
                  <a:cs typeface="Verdana"/>
                  <a:sym typeface="Verdana"/>
                </a:rPr>
                <a:t> standard MLC SSDs, </a:t>
              </a:r>
              <a:r>
                <a:rPr lang="en-US" sz="1600" dirty="0">
                  <a:latin typeface="Verdana"/>
                  <a:ea typeface="Verdana"/>
                  <a:cs typeface="Verdana"/>
                  <a:sym typeface="Verdana"/>
                </a:rPr>
                <a:t>which makes it more affordable </a:t>
              </a:r>
              <a:r>
                <a:rPr sz="1600" dirty="0">
                  <a:latin typeface="Verdana"/>
                  <a:ea typeface="Verdana"/>
                  <a:cs typeface="Verdana"/>
                  <a:sym typeface="Verdana"/>
                </a:rPr>
                <a:t>in </a:t>
              </a:r>
              <a:r>
                <a:rPr lang="en-US" sz="1600" dirty="0">
                  <a:latin typeface="Verdana"/>
                  <a:ea typeface="Verdana"/>
                  <a:cs typeface="Verdana"/>
                  <a:sym typeface="Verdana"/>
                </a:rPr>
                <a:t>the market</a:t>
              </a:r>
              <a:r>
                <a:rPr sz="1600" dirty="0">
                  <a:latin typeface="Verdana"/>
                  <a:ea typeface="Verdana"/>
                  <a:cs typeface="Verdana"/>
                  <a:sym typeface="Verdana"/>
                </a:rPr>
                <a:t>.</a:t>
              </a:r>
            </a:p>
          </p:txBody>
        </p:sp>
        <p:sp>
          <p:nvSpPr>
            <p:cNvPr id="579" name="Shape 579"/>
            <p:cNvSpPr/>
            <p:nvPr/>
          </p:nvSpPr>
          <p:spPr>
            <a:xfrm>
              <a:off x="15287" y="567578"/>
              <a:ext cx="6530097" cy="1908839"/>
            </a:xfrm>
            <a:prstGeom prst="rect">
              <a:avLst/>
            </a:prstGeom>
            <a:solidFill>
              <a:srgbClr val="FF2600">
                <a:alpha val="7426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130330" y="790477"/>
              <a:ext cx="6353620" cy="1384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l">
                <a:defRPr sz="1800"/>
              </a:pPr>
              <a:r>
                <a:rPr sz="2800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iSLC Products Manage the</a:t>
              </a:r>
            </a:p>
            <a:p>
              <a:pPr lvl="0" algn="l">
                <a:defRPr sz="1800"/>
              </a:pPr>
              <a:r>
                <a:rPr sz="2800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Challenges of Heavy Write Loads with an Economic Solution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888888"/>
                </a:solidFill>
              </a:rPr>
              <a:t>26</a:t>
            </a:fld>
            <a:endParaRPr sz="1400">
              <a:solidFill>
                <a:srgbClr val="888888"/>
              </a:solidFill>
            </a:endParaRPr>
          </a:p>
        </p:txBody>
      </p:sp>
      <p:pic>
        <p:nvPicPr>
          <p:cNvPr id="584" name="iStock_000005860683Large.jpg"/>
          <p:cNvPicPr/>
          <p:nvPr/>
        </p:nvPicPr>
        <p:blipFill>
          <a:blip r:embed="rId2" cstate="screen">
            <a:alphaModFix amt="78212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9544" y="439954"/>
            <a:ext cx="12345568" cy="8257622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Shape 585"/>
          <p:cNvSpPr/>
          <p:nvPr/>
        </p:nvSpPr>
        <p:spPr>
          <a:xfrm>
            <a:off x="319961" y="4289557"/>
            <a:ext cx="12364878" cy="4416331"/>
          </a:xfrm>
          <a:prstGeom prst="rect">
            <a:avLst/>
          </a:prstGeom>
          <a:solidFill>
            <a:srgbClr val="A7A7A7">
              <a:alpha val="79602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586" name="Shape 586"/>
          <p:cNvSpPr/>
          <p:nvPr/>
        </p:nvSpPr>
        <p:spPr>
          <a:xfrm>
            <a:off x="484157" y="4399279"/>
            <a:ext cx="12036485" cy="407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spcBef>
                <a:spcPts val="1000"/>
              </a:spcBef>
              <a:defRPr sz="1800"/>
            </a:pPr>
            <a:r>
              <a:rPr sz="2100" dirty="0">
                <a:latin typeface="Verdana"/>
                <a:ea typeface="Verdana"/>
                <a:cs typeface="Verdana"/>
                <a:sym typeface="Verdana"/>
              </a:rPr>
              <a:t>The Situation</a:t>
            </a:r>
          </a:p>
          <a:p>
            <a:pPr lvl="0" algn="l">
              <a:defRPr sz="1800"/>
            </a:pPr>
            <a:r>
              <a:rPr sz="1600" dirty="0">
                <a:latin typeface="Verdana"/>
                <a:ea typeface="Verdana"/>
                <a:cs typeface="Verdana"/>
                <a:sym typeface="Verdana"/>
              </a:rPr>
              <a:t>Our Korean customer acquired a project to work on media recording systems for a telecom company. The systems</a:t>
            </a: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1600" dirty="0">
                <a:latin typeface="Verdana"/>
                <a:ea typeface="Verdana"/>
                <a:cs typeface="Verdana"/>
                <a:sym typeface="Verdana"/>
              </a:rPr>
              <a:t>used to proc</a:t>
            </a: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ess </a:t>
            </a:r>
            <a:r>
              <a:rPr sz="1600" dirty="0">
                <a:latin typeface="Verdana"/>
                <a:ea typeface="Verdana"/>
                <a:cs typeface="Verdana"/>
                <a:sym typeface="Verdana"/>
              </a:rPr>
              <a:t>large and numerous files </a:t>
            </a: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at</a:t>
            </a:r>
            <a:r>
              <a:rPr sz="1600" dirty="0">
                <a:latin typeface="Verdana"/>
                <a:ea typeface="Verdana"/>
                <a:cs typeface="Verdana"/>
                <a:sym typeface="Verdana"/>
              </a:rPr>
              <a:t> high speed</a:t>
            </a: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s</a:t>
            </a:r>
            <a:r>
              <a:rPr sz="1600" dirty="0">
                <a:latin typeface="Verdana"/>
                <a:ea typeface="Verdana"/>
                <a:cs typeface="Verdana"/>
                <a:sym typeface="Verdana"/>
              </a:rPr>
              <a:t> with zero delay</a:t>
            </a: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s</a:t>
            </a:r>
            <a:r>
              <a:rPr sz="1600" dirty="0">
                <a:latin typeface="Verdana"/>
                <a:ea typeface="Verdana"/>
                <a:cs typeface="Verdana"/>
                <a:sym typeface="Verdana"/>
              </a:rPr>
              <a:t> or interruption</a:t>
            </a: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s</a:t>
            </a:r>
            <a:r>
              <a:rPr sz="1600" dirty="0">
                <a:latin typeface="Verdana"/>
                <a:ea typeface="Verdana"/>
                <a:cs typeface="Verdana"/>
                <a:sym typeface="Verdana"/>
              </a:rPr>
              <a:t>. Therefore, they need powerful and reliable DRAM with ECC function for streaming usage in an 1U server system.</a:t>
            </a:r>
          </a:p>
          <a:p>
            <a:pPr lvl="0" algn="l">
              <a:defRPr sz="1800"/>
            </a:pPr>
            <a:endParaRPr sz="1600" dirty="0"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spcBef>
                <a:spcPts val="1000"/>
              </a:spcBef>
              <a:defRPr sz="1800"/>
            </a:pPr>
            <a:r>
              <a:rPr sz="2100" dirty="0">
                <a:latin typeface="Verdana"/>
                <a:ea typeface="Verdana"/>
                <a:cs typeface="Verdana"/>
                <a:sym typeface="Verdana"/>
              </a:rPr>
              <a:t>The Solution</a:t>
            </a:r>
          </a:p>
          <a:p>
            <a:pPr lvl="0" algn="l">
              <a:defRPr sz="1800"/>
            </a:pPr>
            <a:r>
              <a:rPr sz="1600" dirty="0">
                <a:latin typeface="Verdana"/>
                <a:ea typeface="Verdana"/>
                <a:cs typeface="Verdana"/>
                <a:sym typeface="Verdana"/>
              </a:rPr>
              <a:t>Innodisk’s Mini-DIMM series with very low profile (VLP) </a:t>
            </a: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is</a:t>
            </a:r>
            <a:r>
              <a:rPr sz="1600" dirty="0">
                <a:latin typeface="Verdana"/>
                <a:ea typeface="Verdana"/>
                <a:cs typeface="Verdana"/>
                <a:sym typeface="Verdana"/>
              </a:rPr>
              <a:t> designed for communications applications. This DRAM module series </a:t>
            </a: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is</a:t>
            </a:r>
            <a:r>
              <a:rPr sz="1600" dirty="0">
                <a:latin typeface="Verdana"/>
                <a:ea typeface="Verdana"/>
                <a:cs typeface="Verdana"/>
                <a:sym typeface="Verdana"/>
              </a:rPr>
              <a:t> ATCA compliant and only mere .70” tall, </a:t>
            </a: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making it </a:t>
            </a:r>
            <a:r>
              <a:rPr sz="1600" dirty="0">
                <a:latin typeface="Verdana"/>
                <a:ea typeface="Verdana"/>
                <a:cs typeface="Verdana"/>
                <a:sym typeface="Verdana"/>
              </a:rPr>
              <a:t>suitable for the most space-constrained blade servers, routers, telecommunications, and networking devices. </a:t>
            </a: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In addition</a:t>
            </a:r>
            <a:r>
              <a:rPr sz="1600" dirty="0">
                <a:latin typeface="Verdana"/>
                <a:ea typeface="Verdana"/>
                <a:cs typeface="Verdana"/>
                <a:sym typeface="Verdana"/>
              </a:rPr>
              <a:t>, the Mini-DIMM modules can reach 8GB capacity for higher memory densities. </a:t>
            </a:r>
          </a:p>
          <a:p>
            <a:pPr lvl="0" algn="l">
              <a:defRPr sz="1800"/>
            </a:pPr>
            <a:endParaRPr sz="1600" dirty="0"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spcBef>
                <a:spcPts val="1000"/>
              </a:spcBef>
              <a:defRPr sz="1800"/>
            </a:pPr>
            <a:r>
              <a:rPr sz="2100" dirty="0">
                <a:latin typeface="Verdana"/>
                <a:ea typeface="Verdana"/>
                <a:cs typeface="Verdana"/>
                <a:sym typeface="Verdana"/>
              </a:rPr>
              <a:t>The Result</a:t>
            </a:r>
          </a:p>
          <a:p>
            <a:pPr lvl="0" algn="l">
              <a:defRPr sz="1800"/>
            </a:pPr>
            <a:r>
              <a:rPr sz="1600" dirty="0">
                <a:latin typeface="Verdana"/>
                <a:ea typeface="Verdana"/>
                <a:cs typeface="Verdana"/>
                <a:sym typeface="Verdana"/>
              </a:rPr>
              <a:t>By having the exclusive specifications like ATCA compliance, VLP height, and extreme high capacity, our Mini-DIMM is tailor-made for communication applications</a:t>
            </a:r>
          </a:p>
        </p:txBody>
      </p:sp>
      <p:sp>
        <p:nvSpPr>
          <p:cNvPr id="587" name="Shape 587"/>
          <p:cNvSpPr/>
          <p:nvPr/>
        </p:nvSpPr>
        <p:spPr>
          <a:xfrm>
            <a:off x="6160315" y="1007533"/>
            <a:ext cx="6530097" cy="1908839"/>
          </a:xfrm>
          <a:prstGeom prst="rect">
            <a:avLst/>
          </a:prstGeom>
          <a:solidFill>
            <a:srgbClr val="FF2600">
              <a:alpha val="74262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588" name="Shape 588"/>
          <p:cNvSpPr/>
          <p:nvPr/>
        </p:nvSpPr>
        <p:spPr>
          <a:xfrm>
            <a:off x="6275358" y="1230432"/>
            <a:ext cx="6007595" cy="146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 sz="3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Innodisk’s ULP Mini-DIMM </a:t>
            </a:r>
          </a:p>
          <a:p>
            <a:pPr lvl="0" algn="l">
              <a:defRPr sz="1800"/>
            </a:pPr>
            <a:r>
              <a:rPr sz="3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Benefits Media Processing for </a:t>
            </a:r>
          </a:p>
          <a:p>
            <a:pPr lvl="0" algn="l">
              <a:defRPr sz="1800"/>
            </a:pPr>
            <a:r>
              <a:rPr sz="3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Telecommunication Companies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1428"/>
                </a:solidFill>
              </a:rPr>
              <a:t>Company Snapshot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xfrm>
            <a:off x="9320212" y="9118826"/>
            <a:ext cx="3033713" cy="3073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888888"/>
                </a:solidFill>
              </a:rPr>
              <a:t>3</a:t>
            </a:fld>
            <a:endParaRPr sz="1400">
              <a:solidFill>
                <a:srgbClr val="888888"/>
              </a:solidFill>
            </a:endParaRPr>
          </a:p>
        </p:txBody>
      </p:sp>
      <p:grpSp>
        <p:nvGrpSpPr>
          <p:cNvPr id="122" name="Group 122"/>
          <p:cNvGrpSpPr/>
          <p:nvPr/>
        </p:nvGrpSpPr>
        <p:grpSpPr>
          <a:xfrm>
            <a:off x="632354" y="2127658"/>
            <a:ext cx="7213786" cy="5830996"/>
            <a:chOff x="0" y="0"/>
            <a:chExt cx="7213785" cy="5830994"/>
          </a:xfrm>
        </p:grpSpPr>
        <p:sp>
          <p:nvSpPr>
            <p:cNvPr id="95" name="Shape 95"/>
            <p:cNvSpPr/>
            <p:nvPr/>
          </p:nvSpPr>
          <p:spPr>
            <a:xfrm>
              <a:off x="0" y="411374"/>
              <a:ext cx="6858126" cy="1"/>
            </a:xfrm>
            <a:prstGeom prst="line">
              <a:avLst/>
            </a:prstGeom>
            <a:noFill/>
            <a:ln w="9525" cap="flat">
              <a:solidFill>
                <a:srgbClr val="C0C0C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3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95779" y="0"/>
              <a:ext cx="1079040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l">
                <a:defRPr sz="18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/>
              <a:r>
                <a:rPr dirty="0"/>
                <a:t>Founded</a:t>
              </a:r>
            </a:p>
          </p:txBody>
        </p:sp>
        <p:sp>
          <p:nvSpPr>
            <p:cNvPr id="97" name="Shape 97"/>
            <p:cNvSpPr/>
            <p:nvPr/>
          </p:nvSpPr>
          <p:spPr>
            <a:xfrm>
              <a:off x="2885546" y="0"/>
              <a:ext cx="685463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/>
              <a:r>
                <a:t>2005</a:t>
              </a:r>
            </a:p>
          </p:txBody>
        </p:sp>
        <p:sp>
          <p:nvSpPr>
            <p:cNvPr id="98" name="Shape 98"/>
            <p:cNvSpPr/>
            <p:nvPr/>
          </p:nvSpPr>
          <p:spPr>
            <a:xfrm>
              <a:off x="0" y="972502"/>
              <a:ext cx="6858126" cy="1"/>
            </a:xfrm>
            <a:prstGeom prst="line">
              <a:avLst/>
            </a:prstGeom>
            <a:noFill/>
            <a:ln w="9525" cap="flat">
              <a:solidFill>
                <a:srgbClr val="C0C0C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3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95779" y="510328"/>
              <a:ext cx="896316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/>
              <a:r>
                <a:rPr dirty="0"/>
                <a:t>Capital</a:t>
              </a:r>
            </a:p>
          </p:txBody>
        </p:sp>
        <p:sp>
          <p:nvSpPr>
            <p:cNvPr id="100" name="Shape 100"/>
            <p:cNvSpPr/>
            <p:nvPr/>
          </p:nvSpPr>
          <p:spPr>
            <a:xfrm>
              <a:off x="2885545" y="510328"/>
              <a:ext cx="1452321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/>
              <a:r>
                <a:rPr dirty="0" smtClean="0"/>
                <a:t>USD</a:t>
              </a:r>
              <a:r>
                <a:rPr lang="en-US" dirty="0" smtClean="0"/>
                <a:t> </a:t>
              </a:r>
              <a:r>
                <a:rPr dirty="0" smtClean="0"/>
                <a:t>$</a:t>
              </a:r>
              <a:r>
                <a:rPr lang="en-US" dirty="0" smtClean="0"/>
                <a:t>20</a:t>
              </a:r>
              <a:r>
                <a:rPr dirty="0"/>
                <a:t>.7M</a:t>
              </a:r>
            </a:p>
          </p:txBody>
        </p:sp>
        <p:sp>
          <p:nvSpPr>
            <p:cNvPr id="101" name="Shape 101"/>
            <p:cNvSpPr/>
            <p:nvPr/>
          </p:nvSpPr>
          <p:spPr>
            <a:xfrm>
              <a:off x="0" y="1552575"/>
              <a:ext cx="6858127" cy="0"/>
            </a:xfrm>
            <a:prstGeom prst="line">
              <a:avLst/>
            </a:prstGeom>
            <a:noFill/>
            <a:ln w="9525" cap="flat">
              <a:solidFill>
                <a:srgbClr val="C0C0C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3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95779" y="1090400"/>
              <a:ext cx="1088639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/>
              <a:r>
                <a:t>Revenue</a:t>
              </a:r>
            </a:p>
          </p:txBody>
        </p:sp>
        <p:sp>
          <p:nvSpPr>
            <p:cNvPr id="103" name="Shape 103"/>
            <p:cNvSpPr/>
            <p:nvPr/>
          </p:nvSpPr>
          <p:spPr>
            <a:xfrm>
              <a:off x="2885545" y="1090400"/>
              <a:ext cx="2330766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/>
              <a:r>
                <a:rPr dirty="0" smtClean="0"/>
                <a:t>USD</a:t>
              </a:r>
              <a:r>
                <a:rPr lang="en-US" dirty="0" smtClean="0"/>
                <a:t> </a:t>
              </a:r>
              <a:r>
                <a:rPr dirty="0" smtClean="0"/>
                <a:t>$1</a:t>
              </a:r>
              <a:r>
                <a:rPr lang="en-US" dirty="0"/>
                <a:t>46</a:t>
              </a:r>
              <a:r>
                <a:rPr dirty="0"/>
                <a:t>M</a:t>
              </a:r>
              <a:r>
                <a:rPr lang="en-US" dirty="0"/>
                <a:t> (2015)</a:t>
              </a:r>
              <a:endParaRPr dirty="0"/>
            </a:p>
          </p:txBody>
        </p:sp>
        <p:sp>
          <p:nvSpPr>
            <p:cNvPr id="104" name="Shape 104"/>
            <p:cNvSpPr/>
            <p:nvPr/>
          </p:nvSpPr>
          <p:spPr>
            <a:xfrm>
              <a:off x="0" y="2715842"/>
              <a:ext cx="6858127" cy="1"/>
            </a:xfrm>
            <a:prstGeom prst="line">
              <a:avLst/>
            </a:prstGeom>
            <a:noFill/>
            <a:ln w="9525" cap="flat">
              <a:solidFill>
                <a:srgbClr val="C0C0C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3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95779" y="2253668"/>
              <a:ext cx="2316806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/>
              <a:r>
                <a:t>Intellectual Patents</a:t>
              </a:r>
            </a:p>
          </p:txBody>
        </p:sp>
        <p:sp>
          <p:nvSpPr>
            <p:cNvPr id="106" name="Shape 106"/>
            <p:cNvSpPr/>
            <p:nvPr/>
          </p:nvSpPr>
          <p:spPr>
            <a:xfrm>
              <a:off x="2885546" y="2253668"/>
              <a:ext cx="294953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/>
              <a:r>
                <a:rPr lang="en-US" dirty="0"/>
                <a:t>62</a:t>
              </a:r>
              <a:endParaRPr dirty="0"/>
            </a:p>
          </p:txBody>
        </p:sp>
        <p:sp>
          <p:nvSpPr>
            <p:cNvPr id="107" name="Shape 107"/>
            <p:cNvSpPr/>
            <p:nvPr/>
          </p:nvSpPr>
          <p:spPr>
            <a:xfrm>
              <a:off x="0" y="2119894"/>
              <a:ext cx="6858127" cy="1"/>
            </a:xfrm>
            <a:prstGeom prst="line">
              <a:avLst/>
            </a:prstGeom>
            <a:noFill/>
            <a:ln w="9525" cap="flat">
              <a:solidFill>
                <a:srgbClr val="C0C0C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3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95779" y="1657720"/>
              <a:ext cx="121890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/>
              <a:r>
                <a:t>Employee</a:t>
              </a:r>
            </a:p>
          </p:txBody>
        </p:sp>
        <p:sp>
          <p:nvSpPr>
            <p:cNvPr id="109" name="Shape 109"/>
            <p:cNvSpPr/>
            <p:nvPr/>
          </p:nvSpPr>
          <p:spPr>
            <a:xfrm>
              <a:off x="2885545" y="1657720"/>
              <a:ext cx="442429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/>
              <a:r>
                <a:rPr lang="en-US" dirty="0"/>
                <a:t>434</a:t>
              </a:r>
              <a:endParaRPr dirty="0"/>
            </a:p>
          </p:txBody>
        </p:sp>
        <p:sp>
          <p:nvSpPr>
            <p:cNvPr id="110" name="Shape 110"/>
            <p:cNvSpPr/>
            <p:nvPr/>
          </p:nvSpPr>
          <p:spPr>
            <a:xfrm>
              <a:off x="0" y="4399012"/>
              <a:ext cx="6858127" cy="1"/>
            </a:xfrm>
            <a:prstGeom prst="line">
              <a:avLst/>
            </a:prstGeom>
            <a:noFill/>
            <a:ln w="9525" cap="flat">
              <a:solidFill>
                <a:srgbClr val="C0C0C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3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95779" y="3491812"/>
              <a:ext cx="1644847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/>
              <a:r>
                <a:t>Product Lines</a:t>
              </a:r>
            </a:p>
          </p:txBody>
        </p:sp>
        <p:sp>
          <p:nvSpPr>
            <p:cNvPr id="112" name="Shape 112"/>
            <p:cNvSpPr/>
            <p:nvPr/>
          </p:nvSpPr>
          <p:spPr>
            <a:xfrm>
              <a:off x="2885545" y="3358462"/>
              <a:ext cx="3526606" cy="830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dirty="0">
                  <a:latin typeface="Verdana"/>
                  <a:ea typeface="Verdana"/>
                  <a:cs typeface="Verdana"/>
                  <a:sym typeface="Verdana"/>
                </a:rPr>
                <a:t>Industrial-grade flash, DRAM, </a:t>
              </a:r>
              <a:endParaRPr lang="en-US" dirty="0">
                <a:latin typeface="Verdana"/>
                <a:ea typeface="Verdana"/>
                <a:cs typeface="Verdana"/>
                <a:sym typeface="Verdana"/>
              </a:endParaRPr>
            </a:p>
            <a:p>
              <a:pPr lvl="0" algn="l">
                <a:defRPr sz="1800"/>
              </a:pPr>
              <a:r>
                <a:rPr lang="en-US" dirty="0">
                  <a:latin typeface="Verdana"/>
                  <a:ea typeface="Verdana"/>
                  <a:cs typeface="Verdana"/>
                  <a:sym typeface="Verdana"/>
                </a:rPr>
                <a:t>Server DRAM, </a:t>
              </a:r>
              <a:r>
                <a:rPr dirty="0">
                  <a:latin typeface="Verdana"/>
                  <a:ea typeface="Verdana"/>
                  <a:cs typeface="Verdana"/>
                  <a:sym typeface="Verdana"/>
                </a:rPr>
                <a:t>and </a:t>
              </a:r>
            </a:p>
            <a:p>
              <a:pPr lvl="0" algn="l">
                <a:defRPr sz="1800"/>
              </a:pPr>
              <a:r>
                <a:rPr dirty="0">
                  <a:latin typeface="Verdana"/>
                  <a:ea typeface="Verdana"/>
                  <a:cs typeface="Verdana"/>
                  <a:sym typeface="Verdana"/>
                </a:rPr>
                <a:t>embedded peripherals</a:t>
              </a:r>
            </a:p>
          </p:txBody>
        </p:sp>
        <p:sp>
          <p:nvSpPr>
            <p:cNvPr id="113" name="Shape 113"/>
            <p:cNvSpPr/>
            <p:nvPr/>
          </p:nvSpPr>
          <p:spPr>
            <a:xfrm>
              <a:off x="0" y="3253423"/>
              <a:ext cx="6858126" cy="1"/>
            </a:xfrm>
            <a:prstGeom prst="line">
              <a:avLst/>
            </a:prstGeom>
            <a:noFill/>
            <a:ln w="9525" cap="flat">
              <a:solidFill>
                <a:srgbClr val="C0C0C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3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95779" y="2791248"/>
              <a:ext cx="2257132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7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/>
              </a:pPr>
              <a:r>
                <a:rPr sz="1700"/>
                <a:t>Production Capacity</a:t>
              </a:r>
            </a:p>
          </p:txBody>
        </p:sp>
        <p:sp>
          <p:nvSpPr>
            <p:cNvPr id="115" name="Shape 115"/>
            <p:cNvSpPr/>
            <p:nvPr/>
          </p:nvSpPr>
          <p:spPr>
            <a:xfrm>
              <a:off x="2885546" y="2791248"/>
              <a:ext cx="1673868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/>
              <a:r>
                <a:t>600K / Month</a:t>
              </a:r>
            </a:p>
          </p:txBody>
        </p:sp>
        <p:sp>
          <p:nvSpPr>
            <p:cNvPr id="116" name="Shape 116"/>
            <p:cNvSpPr/>
            <p:nvPr/>
          </p:nvSpPr>
          <p:spPr>
            <a:xfrm>
              <a:off x="0" y="5010256"/>
              <a:ext cx="6858127" cy="1"/>
            </a:xfrm>
            <a:prstGeom prst="line">
              <a:avLst/>
            </a:prstGeom>
            <a:noFill/>
            <a:ln w="9525" cap="flat">
              <a:solidFill>
                <a:srgbClr val="C0C0C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3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95779" y="4548082"/>
              <a:ext cx="1758254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/>
              <a:r>
                <a:t>Branch Offices</a:t>
              </a:r>
            </a:p>
          </p:txBody>
        </p:sp>
        <p:sp>
          <p:nvSpPr>
            <p:cNvPr id="118" name="Shape 118"/>
            <p:cNvSpPr/>
            <p:nvPr/>
          </p:nvSpPr>
          <p:spPr>
            <a:xfrm>
              <a:off x="2885546" y="4548082"/>
              <a:ext cx="3494073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/>
              <a:r>
                <a:t>USA / Europe / Japan / China</a:t>
              </a:r>
            </a:p>
          </p:txBody>
        </p:sp>
        <p:sp>
          <p:nvSpPr>
            <p:cNvPr id="119" name="Shape 119"/>
            <p:cNvSpPr/>
            <p:nvPr/>
          </p:nvSpPr>
          <p:spPr>
            <a:xfrm>
              <a:off x="0" y="5830993"/>
              <a:ext cx="6858127" cy="1"/>
            </a:xfrm>
            <a:prstGeom prst="line">
              <a:avLst/>
            </a:prstGeom>
            <a:noFill/>
            <a:ln w="9525" cap="flat">
              <a:solidFill>
                <a:srgbClr val="C0C0C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3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95779" y="5247640"/>
              <a:ext cx="1605110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18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/>
              <a:r>
                <a:t>Certifications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2885545" y="5114290"/>
              <a:ext cx="4328240" cy="624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1700">
                  <a:latin typeface="Verdana"/>
                  <a:ea typeface="Verdana"/>
                  <a:cs typeface="Verdana"/>
                  <a:sym typeface="Verdana"/>
                </a:rPr>
                <a:t>ISO 9001 / ISO 14001 / ISO 14064-1</a:t>
              </a:r>
            </a:p>
            <a:p>
              <a:pPr lvl="0" algn="l">
                <a:defRPr sz="1800"/>
              </a:pPr>
              <a:r>
                <a:rPr sz="1700">
                  <a:latin typeface="Verdana"/>
                  <a:ea typeface="Verdana"/>
                  <a:cs typeface="Verdana"/>
                  <a:sym typeface="Verdana"/>
                </a:rPr>
                <a:t>IECQ QC 080000, TS 16949</a:t>
              </a:r>
            </a:p>
          </p:txBody>
        </p:sp>
      </p:grpSp>
      <p:pic>
        <p:nvPicPr>
          <p:cNvPr id="123" name="CM4C1143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50860" y="2125727"/>
            <a:ext cx="3033841" cy="2755417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000000">
                <a:alpha val="75000"/>
              </a:srgbClr>
            </a:outerShdw>
          </a:effectLst>
        </p:spPr>
      </p:pic>
      <p:sp>
        <p:nvSpPr>
          <p:cNvPr id="124" name="Shape 124"/>
          <p:cNvSpPr/>
          <p:nvPr/>
        </p:nvSpPr>
        <p:spPr>
          <a:xfrm>
            <a:off x="8657110" y="5027582"/>
            <a:ext cx="350590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defRPr sz="1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t>XiZhi District, New Taipei City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8398814" y="5990312"/>
            <a:ext cx="3737931" cy="2484735"/>
            <a:chOff x="7979107" y="5473918"/>
            <a:chExt cx="4183908" cy="2839700"/>
          </a:xfrm>
        </p:grpSpPr>
        <p:graphicFrame>
          <p:nvGraphicFramePr>
            <p:cNvPr id="38" name="圖表 3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79981434"/>
                </p:ext>
              </p:extLst>
            </p:nvPr>
          </p:nvGraphicFramePr>
          <p:xfrm>
            <a:off x="7981780" y="5570418"/>
            <a:ext cx="4181235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矩形 2"/>
            <p:cNvSpPr/>
            <p:nvPr/>
          </p:nvSpPr>
          <p:spPr>
            <a:xfrm>
              <a:off x="11201405" y="5990952"/>
              <a:ext cx="961610" cy="422092"/>
            </a:xfrm>
            <a:prstGeom prst="rect">
              <a:avLst/>
            </a:prstGeom>
            <a:noFill/>
            <a:ln w="25400" cap="flat">
              <a:noFill/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146M</a:t>
              </a:r>
              <a:endParaRPr kumimoji="0" lang="zh-TW" altLang="en-US" sz="4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uFillTx/>
                <a:latin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7979107" y="5473918"/>
              <a:ext cx="813683" cy="338552"/>
            </a:xfrm>
            <a:prstGeom prst="rect">
              <a:avLst/>
            </a:prstGeom>
            <a:noFill/>
            <a:ln w="25400" cap="flat">
              <a:noFill/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60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(K)</a:t>
              </a:r>
              <a:endParaRPr kumimoji="0" lang="zh-TW" altLang="en-US" sz="4000" i="0" u="none" strike="noStrike" cap="none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1428"/>
                </a:solidFill>
              </a:rPr>
              <a:t>Milestone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xfrm>
            <a:off x="9398749" y="9201295"/>
            <a:ext cx="3033713" cy="3073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888888"/>
                </a:solidFill>
              </a:rPr>
              <a:t>4</a:t>
            </a:fld>
            <a:endParaRPr sz="1400">
              <a:solidFill>
                <a:srgbClr val="888888"/>
              </a:solidFill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737490" y="4953000"/>
            <a:ext cx="11347788" cy="1"/>
          </a:xfrm>
          <a:prstGeom prst="line">
            <a:avLst/>
          </a:prstGeom>
          <a:noFill/>
          <a:ln w="12700" cap="flat">
            <a:solidFill>
              <a:srgbClr val="535353"/>
            </a:solidFill>
            <a:prstDash val="solid"/>
            <a:bevel/>
            <a:tailEnd type="triangle" w="med" len="med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896223" y="4846459"/>
            <a:ext cx="192693" cy="200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3535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000" b="1">
                <a:solidFill>
                  <a:srgbClr val="3F3F3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endParaRPr/>
          </a:p>
        </p:txBody>
      </p:sp>
      <p:sp>
        <p:nvSpPr>
          <p:cNvPr id="133" name="Shape 133"/>
          <p:cNvSpPr/>
          <p:nvPr/>
        </p:nvSpPr>
        <p:spPr>
          <a:xfrm flipV="1">
            <a:off x="992570" y="3367532"/>
            <a:ext cx="0" cy="1417927"/>
          </a:xfrm>
          <a:prstGeom prst="line">
            <a:avLst/>
          </a:prstGeom>
          <a:noFill/>
          <a:ln w="12700" cap="flat">
            <a:solidFill>
              <a:srgbClr val="535353"/>
            </a:solidFill>
            <a:prstDash val="solid"/>
            <a:bevel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510018" y="2257895"/>
            <a:ext cx="1004014" cy="1044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3535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000" b="1">
                <a:solidFill>
                  <a:srgbClr val="3F3F3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588554" y="2556414"/>
            <a:ext cx="846942" cy="4470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>
              <a:defRPr sz="2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rgbClr val="FFFFFF"/>
                </a:solidFill>
              </a:rPr>
              <a:t>2005</a:t>
            </a:r>
          </a:p>
        </p:txBody>
      </p:sp>
      <p:sp>
        <p:nvSpPr>
          <p:cNvPr id="136" name="Shape 136"/>
          <p:cNvSpPr/>
          <p:nvPr/>
        </p:nvSpPr>
        <p:spPr>
          <a:xfrm>
            <a:off x="287364" y="1722908"/>
            <a:ext cx="1723961" cy="523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lvl="0" algn="l">
              <a:defRPr sz="1800"/>
            </a:pPr>
            <a:r>
              <a:rPr sz="1400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Founded in </a:t>
            </a:r>
            <a:r>
              <a:rPr sz="1400" dirty="0" err="1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Neihu</a:t>
            </a:r>
            <a:endParaRPr sz="1400" dirty="0">
              <a:solidFill>
                <a:srgbClr val="53535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defRPr sz="1800"/>
            </a:pPr>
            <a:r>
              <a:rPr sz="1400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Technology Park</a:t>
            </a:r>
          </a:p>
        </p:txBody>
      </p:sp>
      <p:sp>
        <p:nvSpPr>
          <p:cNvPr id="137" name="Shape 137"/>
          <p:cNvSpPr/>
          <p:nvPr/>
        </p:nvSpPr>
        <p:spPr>
          <a:xfrm>
            <a:off x="1811541" y="4865914"/>
            <a:ext cx="192694" cy="200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3535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000" b="1">
                <a:solidFill>
                  <a:srgbClr val="3F3F3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 flipV="1">
            <a:off x="1907887" y="5136203"/>
            <a:ext cx="0" cy="870575"/>
          </a:xfrm>
          <a:prstGeom prst="line">
            <a:avLst/>
          </a:prstGeom>
          <a:noFill/>
          <a:ln w="12700" cap="flat">
            <a:solidFill>
              <a:srgbClr val="535353"/>
            </a:solidFill>
            <a:prstDash val="solid"/>
            <a:bevel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570942" y="7065444"/>
            <a:ext cx="2712800" cy="523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numCol="1" anchor="t">
            <a:spAutoFit/>
          </a:bodyPr>
          <a:lstStyle/>
          <a:p>
            <a:pPr lvl="0" algn="l">
              <a:defRPr sz="1800"/>
            </a:pPr>
            <a:r>
              <a:rPr sz="140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Expanded to Nangang Office</a:t>
            </a:r>
          </a:p>
          <a:p>
            <a:pPr lvl="0" algn="l">
              <a:defRPr sz="1800"/>
            </a:pPr>
            <a:r>
              <a:rPr sz="140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ERP Implementation</a:t>
            </a:r>
          </a:p>
        </p:txBody>
      </p:sp>
      <p:sp>
        <p:nvSpPr>
          <p:cNvPr id="140" name="Shape 140"/>
          <p:cNvSpPr/>
          <p:nvPr/>
        </p:nvSpPr>
        <p:spPr>
          <a:xfrm>
            <a:off x="2034414" y="5438026"/>
            <a:ext cx="1914468" cy="523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l">
              <a:defRPr sz="14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404040"/>
                </a:solidFill>
              </a:rPr>
              <a:t>Concentrated on Embedded Industry</a:t>
            </a:r>
          </a:p>
        </p:txBody>
      </p:sp>
      <p:sp>
        <p:nvSpPr>
          <p:cNvPr id="141" name="Shape 141"/>
          <p:cNvSpPr/>
          <p:nvPr/>
        </p:nvSpPr>
        <p:spPr>
          <a:xfrm>
            <a:off x="2742031" y="4852809"/>
            <a:ext cx="192693" cy="200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3535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000" b="1">
                <a:solidFill>
                  <a:srgbClr val="3F3F3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 flipV="1">
            <a:off x="2838378" y="3949430"/>
            <a:ext cx="0" cy="840062"/>
          </a:xfrm>
          <a:prstGeom prst="line">
            <a:avLst/>
          </a:prstGeom>
          <a:noFill/>
          <a:ln w="12700" cap="flat">
            <a:solidFill>
              <a:srgbClr val="535353"/>
            </a:solidFill>
            <a:prstDash val="solid"/>
            <a:bevel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2453817" y="2931289"/>
            <a:ext cx="805470" cy="837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0C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000" b="1">
                <a:solidFill>
                  <a:srgbClr val="3F3F3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2572185" y="3182113"/>
            <a:ext cx="685464" cy="3708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numCol="1" anchor="t">
            <a:spAutoFit/>
          </a:bodyPr>
          <a:lstStyle>
            <a:lvl1pPr>
              <a:def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2007</a:t>
            </a:r>
          </a:p>
        </p:txBody>
      </p:sp>
      <p:sp>
        <p:nvSpPr>
          <p:cNvPr id="145" name="Shape 145"/>
          <p:cNvSpPr/>
          <p:nvPr/>
        </p:nvSpPr>
        <p:spPr>
          <a:xfrm>
            <a:off x="1931427" y="2390898"/>
            <a:ext cx="2355985" cy="523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numCol="1" anchor="t">
            <a:spAutoFit/>
          </a:bodyPr>
          <a:lstStyle/>
          <a:p>
            <a:pPr lvl="0" algn="l">
              <a:defRPr sz="1800"/>
            </a:pPr>
            <a:r>
              <a:rPr sz="1400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SMT Line Set Up</a:t>
            </a:r>
          </a:p>
          <a:p>
            <a:pPr lvl="0" algn="l">
              <a:defRPr sz="1800"/>
            </a:pPr>
            <a:r>
              <a:rPr sz="1400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Merged </a:t>
            </a:r>
            <a:r>
              <a:rPr sz="1400" dirty="0" err="1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Jmau</a:t>
            </a:r>
            <a:r>
              <a:rPr sz="1400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 Technology</a:t>
            </a:r>
          </a:p>
        </p:txBody>
      </p:sp>
      <p:sp>
        <p:nvSpPr>
          <p:cNvPr id="146" name="Shape 146"/>
          <p:cNvSpPr/>
          <p:nvPr/>
        </p:nvSpPr>
        <p:spPr>
          <a:xfrm>
            <a:off x="3905982" y="4872264"/>
            <a:ext cx="192693" cy="200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3535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000" b="1">
                <a:solidFill>
                  <a:srgbClr val="3F3F3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4899120" y="4852175"/>
            <a:ext cx="192694" cy="200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3535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000" b="1">
                <a:solidFill>
                  <a:srgbClr val="3F3F3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5892258" y="4859589"/>
            <a:ext cx="192694" cy="200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3535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000" b="1">
                <a:solidFill>
                  <a:srgbClr val="3F3F3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6865941" y="4862367"/>
            <a:ext cx="192694" cy="200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3535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000" b="1">
                <a:solidFill>
                  <a:srgbClr val="3F3F3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7859080" y="4881822"/>
            <a:ext cx="192693" cy="200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3535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000" b="1">
                <a:solidFill>
                  <a:srgbClr val="3F3F3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8813308" y="4881822"/>
            <a:ext cx="192693" cy="200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3535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000" b="1">
                <a:solidFill>
                  <a:srgbClr val="3F3F3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9670262" y="4881822"/>
            <a:ext cx="192694" cy="200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3535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000" b="1">
                <a:solidFill>
                  <a:srgbClr val="3F3F3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endParaRPr dirty="0"/>
          </a:p>
        </p:txBody>
      </p:sp>
      <p:sp>
        <p:nvSpPr>
          <p:cNvPr id="153" name="Shape 153"/>
          <p:cNvSpPr/>
          <p:nvPr/>
        </p:nvSpPr>
        <p:spPr>
          <a:xfrm flipV="1">
            <a:off x="4002328" y="5116748"/>
            <a:ext cx="0" cy="1357997"/>
          </a:xfrm>
          <a:prstGeom prst="line">
            <a:avLst/>
          </a:prstGeom>
          <a:noFill/>
          <a:ln w="12700" cap="flat">
            <a:solidFill>
              <a:srgbClr val="535353"/>
            </a:solidFill>
            <a:prstDash val="solid"/>
            <a:bevel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3513426" y="6609548"/>
            <a:ext cx="1004013" cy="1044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3535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000" b="1">
                <a:solidFill>
                  <a:srgbClr val="3F3F3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3591961" y="6959774"/>
            <a:ext cx="846943" cy="4470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numCol="1" anchor="t">
            <a:spAutoFit/>
          </a:bodyPr>
          <a:lstStyle>
            <a:lvl1pPr>
              <a:defRPr sz="2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rgbClr val="FFFFFF"/>
                </a:solidFill>
              </a:rPr>
              <a:t>2008</a:t>
            </a:r>
          </a:p>
        </p:txBody>
      </p:sp>
      <p:sp>
        <p:nvSpPr>
          <p:cNvPr id="156" name="Shape 156"/>
          <p:cNvSpPr/>
          <p:nvPr/>
        </p:nvSpPr>
        <p:spPr>
          <a:xfrm flipV="1">
            <a:off x="4995467" y="4045271"/>
            <a:ext cx="0" cy="741213"/>
          </a:xfrm>
          <a:prstGeom prst="line">
            <a:avLst/>
          </a:prstGeom>
          <a:noFill/>
          <a:ln w="12700" cap="flat">
            <a:solidFill>
              <a:srgbClr val="535353"/>
            </a:solidFill>
            <a:prstDash val="solid"/>
            <a:bevel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57" name="Shape 157"/>
          <p:cNvSpPr/>
          <p:nvPr/>
        </p:nvSpPr>
        <p:spPr>
          <a:xfrm flipV="1">
            <a:off x="6962289" y="3854869"/>
            <a:ext cx="0" cy="931616"/>
          </a:xfrm>
          <a:prstGeom prst="line">
            <a:avLst/>
          </a:prstGeom>
          <a:noFill/>
          <a:ln w="12700" cap="flat">
            <a:solidFill>
              <a:srgbClr val="535353"/>
            </a:solidFill>
            <a:prstDash val="solid"/>
            <a:bevel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58" name="Shape 158"/>
          <p:cNvSpPr/>
          <p:nvPr/>
        </p:nvSpPr>
        <p:spPr>
          <a:xfrm flipV="1">
            <a:off x="8909655" y="3404681"/>
            <a:ext cx="0" cy="1381804"/>
          </a:xfrm>
          <a:prstGeom prst="line">
            <a:avLst/>
          </a:prstGeom>
          <a:noFill/>
          <a:ln w="12700" cap="flat">
            <a:solidFill>
              <a:srgbClr val="535353"/>
            </a:solidFill>
            <a:prstDash val="solid"/>
            <a:bevel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6499191" y="2726091"/>
            <a:ext cx="1004014" cy="10440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3535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000" b="1">
                <a:solidFill>
                  <a:srgbClr val="3F3F3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6577727" y="3024610"/>
            <a:ext cx="846942" cy="4470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numCol="1" anchor="t">
            <a:spAutoFit/>
          </a:bodyPr>
          <a:lstStyle>
            <a:lvl1pPr>
              <a:defRPr sz="2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rgbClr val="FFFFFF"/>
                </a:solidFill>
              </a:rPr>
              <a:t>2011</a:t>
            </a:r>
          </a:p>
        </p:txBody>
      </p:sp>
      <p:sp>
        <p:nvSpPr>
          <p:cNvPr id="161" name="Shape 161"/>
          <p:cNvSpPr/>
          <p:nvPr/>
        </p:nvSpPr>
        <p:spPr>
          <a:xfrm>
            <a:off x="8407648" y="2183410"/>
            <a:ext cx="1004014" cy="10440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3535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000" b="1">
                <a:solidFill>
                  <a:srgbClr val="3F3F3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8486183" y="2481929"/>
            <a:ext cx="846942" cy="4470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numCol="1" anchor="t">
            <a:spAutoFit/>
          </a:bodyPr>
          <a:lstStyle>
            <a:lvl1pPr>
              <a:defRPr sz="2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rgbClr val="FFFFFF"/>
                </a:solidFill>
              </a:rPr>
              <a:t>2013</a:t>
            </a:r>
          </a:p>
        </p:txBody>
      </p:sp>
      <p:sp>
        <p:nvSpPr>
          <p:cNvPr id="163" name="Shape 163"/>
          <p:cNvSpPr/>
          <p:nvPr/>
        </p:nvSpPr>
        <p:spPr>
          <a:xfrm>
            <a:off x="1524606" y="6135833"/>
            <a:ext cx="805471" cy="837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0C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000" b="1">
                <a:solidFill>
                  <a:srgbClr val="3F3F3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1584610" y="6424127"/>
            <a:ext cx="685464" cy="3708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numCol="1" anchor="t">
            <a:spAutoFit/>
          </a:bodyPr>
          <a:lstStyle>
            <a:lvl1pPr>
              <a:def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2006</a:t>
            </a:r>
          </a:p>
        </p:txBody>
      </p:sp>
      <p:sp>
        <p:nvSpPr>
          <p:cNvPr id="165" name="Shape 165"/>
          <p:cNvSpPr/>
          <p:nvPr/>
        </p:nvSpPr>
        <p:spPr>
          <a:xfrm>
            <a:off x="4613467" y="3059782"/>
            <a:ext cx="805471" cy="837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0C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000" b="1">
                <a:solidFill>
                  <a:srgbClr val="3F3F3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4673470" y="3293168"/>
            <a:ext cx="685464" cy="3708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numCol="1" anchor="t">
            <a:spAutoFit/>
          </a:bodyPr>
          <a:lstStyle>
            <a:lvl1pPr>
              <a:def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2009</a:t>
            </a:r>
          </a:p>
        </p:txBody>
      </p:sp>
      <p:sp>
        <p:nvSpPr>
          <p:cNvPr id="167" name="Shape 167"/>
          <p:cNvSpPr/>
          <p:nvPr/>
        </p:nvSpPr>
        <p:spPr>
          <a:xfrm>
            <a:off x="4394349" y="2269011"/>
            <a:ext cx="1257029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lvl="0">
              <a:defRPr sz="1800"/>
            </a:pPr>
            <a:r>
              <a:rPr sz="1400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Expanded to </a:t>
            </a:r>
            <a:r>
              <a:rPr sz="1400" dirty="0" err="1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XiZhi</a:t>
            </a:r>
            <a:r>
              <a:rPr sz="1400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 Office </a:t>
            </a:r>
          </a:p>
          <a:p>
            <a:pPr lvl="0">
              <a:defRPr sz="1800"/>
            </a:pPr>
            <a:r>
              <a:rPr sz="1400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(HQ)</a:t>
            </a:r>
          </a:p>
        </p:txBody>
      </p:sp>
      <p:sp>
        <p:nvSpPr>
          <p:cNvPr id="168" name="Shape 168"/>
          <p:cNvSpPr/>
          <p:nvPr/>
        </p:nvSpPr>
        <p:spPr>
          <a:xfrm>
            <a:off x="2882342" y="7665716"/>
            <a:ext cx="2216954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numCol="1" anchor="t">
            <a:spAutoFit/>
          </a:bodyPr>
          <a:lstStyle/>
          <a:p>
            <a:pPr lvl="0" algn="l">
              <a:defRPr sz="1800"/>
            </a:pPr>
            <a:r>
              <a:rPr sz="1400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ISO9001 Certification</a:t>
            </a:r>
          </a:p>
          <a:p>
            <a:pPr lvl="0" algn="l">
              <a:defRPr sz="1800"/>
            </a:pPr>
            <a:r>
              <a:rPr lang="en-US" sz="1400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Established </a:t>
            </a:r>
            <a:r>
              <a:rPr sz="1400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USA Branch</a:t>
            </a:r>
          </a:p>
        </p:txBody>
      </p:sp>
      <p:sp>
        <p:nvSpPr>
          <p:cNvPr id="169" name="Shape 169"/>
          <p:cNvSpPr/>
          <p:nvPr/>
        </p:nvSpPr>
        <p:spPr>
          <a:xfrm>
            <a:off x="2990315" y="4065352"/>
            <a:ext cx="1723962" cy="523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l">
              <a:defRPr sz="14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404040"/>
                </a:solidFill>
              </a:rPr>
              <a:t>Established Firmware Team</a:t>
            </a:r>
          </a:p>
        </p:txBody>
      </p:sp>
      <p:sp>
        <p:nvSpPr>
          <p:cNvPr id="170" name="Shape 170"/>
          <p:cNvSpPr/>
          <p:nvPr/>
        </p:nvSpPr>
        <p:spPr>
          <a:xfrm flipV="1">
            <a:off x="5988605" y="5094151"/>
            <a:ext cx="0" cy="847269"/>
          </a:xfrm>
          <a:prstGeom prst="line">
            <a:avLst/>
          </a:prstGeom>
          <a:noFill/>
          <a:ln w="12700" cap="flat">
            <a:solidFill>
              <a:srgbClr val="535353"/>
            </a:solidFill>
            <a:prstDash val="solid"/>
            <a:bevel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4755256" y="7162950"/>
            <a:ext cx="2361224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numCol="1" anchor="t">
            <a:spAutoFit/>
          </a:bodyPr>
          <a:lstStyle>
            <a:lvl1pPr algn="l">
              <a:defRPr sz="140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535353"/>
                </a:solidFill>
              </a:rPr>
              <a:t>Established </a:t>
            </a:r>
            <a:r>
              <a:rPr sz="1400" dirty="0">
                <a:solidFill>
                  <a:srgbClr val="535353"/>
                </a:solidFill>
              </a:rPr>
              <a:t>Japan Branch</a:t>
            </a:r>
          </a:p>
        </p:txBody>
      </p:sp>
      <p:sp>
        <p:nvSpPr>
          <p:cNvPr id="172" name="Shape 172"/>
          <p:cNvSpPr/>
          <p:nvPr/>
        </p:nvSpPr>
        <p:spPr>
          <a:xfrm>
            <a:off x="5963141" y="2171780"/>
            <a:ext cx="2355985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lvl="0" algn="l">
              <a:defRPr sz="1800"/>
            </a:pPr>
            <a:r>
              <a:rPr lang="en-US" sz="1400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Acquired</a:t>
            </a:r>
            <a:r>
              <a:rPr sz="1400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1400" dirty="0" err="1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Actica</a:t>
            </a:r>
            <a:r>
              <a:rPr sz="1400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 Inc.</a:t>
            </a:r>
          </a:p>
          <a:p>
            <a:pPr lvl="0" algn="l">
              <a:defRPr sz="1800"/>
            </a:pPr>
            <a:r>
              <a:rPr lang="en-US" sz="1400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Established </a:t>
            </a:r>
            <a:r>
              <a:rPr sz="1400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China Branch</a:t>
            </a:r>
          </a:p>
        </p:txBody>
      </p:sp>
      <p:sp>
        <p:nvSpPr>
          <p:cNvPr id="173" name="Shape 173"/>
          <p:cNvSpPr/>
          <p:nvPr/>
        </p:nvSpPr>
        <p:spPr>
          <a:xfrm flipV="1">
            <a:off x="7955426" y="5094152"/>
            <a:ext cx="0" cy="1234513"/>
          </a:xfrm>
          <a:prstGeom prst="line">
            <a:avLst/>
          </a:prstGeom>
          <a:noFill/>
          <a:ln w="12700" cap="flat">
            <a:solidFill>
              <a:srgbClr val="535353"/>
            </a:solidFill>
            <a:prstDash val="solid"/>
            <a:bevel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6991107" y="7627293"/>
            <a:ext cx="2092411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l">
              <a:defRPr sz="140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535353"/>
                </a:solidFill>
              </a:rPr>
              <a:t>Established </a:t>
            </a:r>
            <a:r>
              <a:rPr sz="1400" dirty="0">
                <a:solidFill>
                  <a:srgbClr val="535353"/>
                </a:solidFill>
              </a:rPr>
              <a:t>Europe Office</a:t>
            </a:r>
            <a:r>
              <a:rPr lang="en-US" sz="1400" dirty="0">
                <a:solidFill>
                  <a:srgbClr val="535353"/>
                </a:solidFill>
              </a:rPr>
              <a:t> in</a:t>
            </a:r>
            <a:r>
              <a:rPr sz="1400" dirty="0">
                <a:solidFill>
                  <a:srgbClr val="535353"/>
                </a:solidFill>
              </a:rPr>
              <a:t> Netherlands</a:t>
            </a:r>
          </a:p>
        </p:txBody>
      </p:sp>
      <p:sp>
        <p:nvSpPr>
          <p:cNvPr id="175" name="Shape 175"/>
          <p:cNvSpPr/>
          <p:nvPr/>
        </p:nvSpPr>
        <p:spPr>
          <a:xfrm>
            <a:off x="7521791" y="1322305"/>
            <a:ext cx="416912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lvl="0" algn="l">
              <a:defRPr sz="1800"/>
            </a:pPr>
            <a:r>
              <a:rPr sz="1400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Listed on GTSM</a:t>
            </a:r>
          </a:p>
          <a:p>
            <a:pPr lvl="0" algn="l">
              <a:defRPr sz="1800"/>
            </a:pPr>
            <a:r>
              <a:rPr sz="1400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Embedded Peripherals BU Set Up</a:t>
            </a:r>
          </a:p>
          <a:p>
            <a:pPr lvl="0" algn="l">
              <a:defRPr sz="1800"/>
            </a:pPr>
            <a:r>
              <a:rPr sz="1400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Cloud Storage Technology Center Set Up</a:t>
            </a:r>
          </a:p>
        </p:txBody>
      </p:sp>
      <p:sp>
        <p:nvSpPr>
          <p:cNvPr id="176" name="Shape 176"/>
          <p:cNvSpPr/>
          <p:nvPr/>
        </p:nvSpPr>
        <p:spPr>
          <a:xfrm flipV="1">
            <a:off x="9766609" y="5175112"/>
            <a:ext cx="0" cy="1606778"/>
          </a:xfrm>
          <a:prstGeom prst="line">
            <a:avLst/>
          </a:prstGeom>
          <a:noFill/>
          <a:ln w="12700" cap="flat">
            <a:solidFill>
              <a:srgbClr val="535353"/>
            </a:solidFill>
            <a:prstDash val="solid"/>
            <a:bevel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9320213" y="6874797"/>
            <a:ext cx="1004014" cy="1044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3535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000" b="1">
                <a:solidFill>
                  <a:srgbClr val="3F3F3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9398749" y="7230056"/>
            <a:ext cx="846942" cy="4470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numCol="1" anchor="t">
            <a:spAutoFit/>
          </a:bodyPr>
          <a:lstStyle>
            <a:lvl1pPr>
              <a:defRPr sz="2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rgbClr val="FFFFFF"/>
                </a:solidFill>
              </a:rPr>
              <a:t>2014</a:t>
            </a:r>
          </a:p>
        </p:txBody>
      </p:sp>
      <p:sp>
        <p:nvSpPr>
          <p:cNvPr id="179" name="Shape 179"/>
          <p:cNvSpPr/>
          <p:nvPr/>
        </p:nvSpPr>
        <p:spPr>
          <a:xfrm>
            <a:off x="8951275" y="8215819"/>
            <a:ext cx="3134003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lvl="0" algn="l">
              <a:defRPr sz="1800"/>
            </a:pPr>
            <a:r>
              <a:rPr sz="1400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Move</a:t>
            </a:r>
            <a:r>
              <a:rPr lang="en-US" sz="1400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d</a:t>
            </a:r>
            <a:r>
              <a:rPr sz="1400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 to </a:t>
            </a:r>
            <a:r>
              <a:rPr sz="1400" dirty="0" err="1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XiZhi</a:t>
            </a:r>
            <a:r>
              <a:rPr sz="1400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 New Office</a:t>
            </a:r>
          </a:p>
          <a:p>
            <a:pPr lvl="0" algn="l">
              <a:defRPr sz="1800"/>
            </a:pPr>
            <a:r>
              <a:rPr lang="en-US" sz="1400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Established </a:t>
            </a:r>
            <a:r>
              <a:rPr sz="1400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Aetina Subsidiary </a:t>
            </a:r>
          </a:p>
          <a:p>
            <a:pPr lvl="0" algn="l">
              <a:defRPr sz="1800"/>
            </a:pPr>
            <a:r>
              <a:rPr lang="en-US" sz="1400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Established </a:t>
            </a:r>
            <a:r>
              <a:rPr sz="1400" dirty="0" err="1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AccelStor</a:t>
            </a:r>
            <a:r>
              <a:rPr sz="1400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 Subsidiary</a:t>
            </a:r>
          </a:p>
        </p:txBody>
      </p:sp>
      <p:sp>
        <p:nvSpPr>
          <p:cNvPr id="180" name="Shape 180"/>
          <p:cNvSpPr/>
          <p:nvPr/>
        </p:nvSpPr>
        <p:spPr>
          <a:xfrm>
            <a:off x="4015798" y="5969376"/>
            <a:ext cx="1265745" cy="523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numCol="1" anchor="t">
            <a:spAutoFit/>
          </a:bodyPr>
          <a:lstStyle/>
          <a:p>
            <a:pPr lvl="0">
              <a:defRPr sz="1800"/>
            </a:pPr>
            <a:r>
              <a:rPr sz="14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SATADOM</a:t>
            </a:r>
          </a:p>
          <a:p>
            <a:pPr lvl="0">
              <a:defRPr sz="1800"/>
            </a:pPr>
            <a:r>
              <a:rPr sz="1400" b="1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Best Choice</a:t>
            </a:r>
          </a:p>
        </p:txBody>
      </p:sp>
      <p:pic>
        <p:nvPicPr>
          <p:cNvPr id="181" name="image6.png" descr="C:\temp\SATADOM i-100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07600" y="5184551"/>
            <a:ext cx="855012" cy="81357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82" name="Shape 182"/>
          <p:cNvSpPr/>
          <p:nvPr/>
        </p:nvSpPr>
        <p:spPr>
          <a:xfrm>
            <a:off x="7032689" y="4233960"/>
            <a:ext cx="1624730" cy="523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numCol="1" anchor="t">
            <a:spAutoFit/>
          </a:bodyPr>
          <a:lstStyle/>
          <a:p>
            <a:pPr lvl="0">
              <a:defRPr sz="1800"/>
            </a:pPr>
            <a:r>
              <a:rPr sz="14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Intel Approved</a:t>
            </a:r>
          </a:p>
          <a:p>
            <a:pPr lvl="0">
              <a:defRPr sz="1800"/>
            </a:pPr>
            <a:r>
              <a:rPr sz="14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Microsoft Partner</a:t>
            </a:r>
          </a:p>
        </p:txBody>
      </p:sp>
      <p:pic>
        <p:nvPicPr>
          <p:cNvPr id="183" name="image9.png" descr="D:\My Documents\Downloads\images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91681" y="3026435"/>
            <a:ext cx="648954" cy="65507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84" name="image10.png" descr="D:\My Documents\Downloads\images (1).g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10780" y="3636012"/>
            <a:ext cx="712926" cy="58312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85" name="Shape 185"/>
          <p:cNvSpPr/>
          <p:nvPr/>
        </p:nvSpPr>
        <p:spPr>
          <a:xfrm>
            <a:off x="6070962" y="5324465"/>
            <a:ext cx="1230782" cy="3073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14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04040"/>
                </a:solidFill>
              </a:rPr>
              <a:t>InnoRobust</a:t>
            </a:r>
          </a:p>
        </p:txBody>
      </p:sp>
      <p:pic>
        <p:nvPicPr>
          <p:cNvPr id="186" name="pasted-image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52693" y="8229620"/>
            <a:ext cx="819934" cy="53251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87" name="pasted-image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00787" y="7559015"/>
            <a:ext cx="492630" cy="53423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88" name="pasted-image.pn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1791" y="8158435"/>
            <a:ext cx="899843" cy="6748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89" name="pasted-image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162" y="1621032"/>
            <a:ext cx="693795" cy="51967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90" name="Shape 190"/>
          <p:cNvSpPr/>
          <p:nvPr/>
        </p:nvSpPr>
        <p:spPr>
          <a:xfrm>
            <a:off x="5506052" y="6030147"/>
            <a:ext cx="1004014" cy="10440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3535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000" b="1">
                <a:solidFill>
                  <a:srgbClr val="3F3F3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5584587" y="6406029"/>
            <a:ext cx="846943" cy="4470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numCol="1" anchor="t">
            <a:spAutoFit/>
          </a:bodyPr>
          <a:lstStyle>
            <a:lvl1pPr>
              <a:defRPr sz="2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rgbClr val="FFFFFF"/>
                </a:solidFill>
              </a:rPr>
              <a:t>2010</a:t>
            </a:r>
          </a:p>
        </p:txBody>
      </p:sp>
      <p:sp>
        <p:nvSpPr>
          <p:cNvPr id="192" name="Shape 192"/>
          <p:cNvSpPr/>
          <p:nvPr/>
        </p:nvSpPr>
        <p:spPr>
          <a:xfrm>
            <a:off x="7465235" y="6483372"/>
            <a:ext cx="1004014" cy="10440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3535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000" b="1">
                <a:solidFill>
                  <a:srgbClr val="3F3F3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7543771" y="6781890"/>
            <a:ext cx="846942" cy="4470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numCol="1" anchor="t">
            <a:spAutoFit/>
          </a:bodyPr>
          <a:lstStyle>
            <a:lvl1pPr>
              <a:defRPr sz="2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2012</a:t>
            </a:r>
          </a:p>
        </p:txBody>
      </p:sp>
      <p:pic>
        <p:nvPicPr>
          <p:cNvPr id="194" name="pasted-image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455213" y="5648344"/>
            <a:ext cx="456011" cy="60052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69" name="Shape 152"/>
          <p:cNvSpPr/>
          <p:nvPr/>
        </p:nvSpPr>
        <p:spPr>
          <a:xfrm>
            <a:off x="10626346" y="4878582"/>
            <a:ext cx="192694" cy="200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3535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000" b="1">
                <a:solidFill>
                  <a:srgbClr val="3F3F3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endParaRPr dirty="0"/>
          </a:p>
        </p:txBody>
      </p:sp>
      <p:sp>
        <p:nvSpPr>
          <p:cNvPr id="70" name="Shape 177"/>
          <p:cNvSpPr/>
          <p:nvPr/>
        </p:nvSpPr>
        <p:spPr>
          <a:xfrm>
            <a:off x="10208961" y="3471651"/>
            <a:ext cx="1004014" cy="1044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3535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000" b="1">
                <a:solidFill>
                  <a:srgbClr val="3F3F3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endParaRPr/>
          </a:p>
        </p:txBody>
      </p:sp>
      <p:sp>
        <p:nvSpPr>
          <p:cNvPr id="71" name="Shape 178"/>
          <p:cNvSpPr/>
          <p:nvPr/>
        </p:nvSpPr>
        <p:spPr>
          <a:xfrm>
            <a:off x="10329735" y="3808184"/>
            <a:ext cx="750206" cy="3539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numCol="1" anchor="t">
            <a:spAutoFit/>
          </a:bodyPr>
          <a:lstStyle>
            <a:lvl1pPr>
              <a:defRPr sz="2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rgbClr val="FFFFFF"/>
                </a:solidFill>
              </a:rPr>
              <a:t>201</a:t>
            </a:r>
            <a:r>
              <a:rPr lang="en-US" sz="2300" dirty="0">
                <a:solidFill>
                  <a:srgbClr val="FFFFFF"/>
                </a:solidFill>
              </a:rPr>
              <a:t>5</a:t>
            </a:r>
            <a:endParaRPr sz="2300" dirty="0">
              <a:solidFill>
                <a:srgbClr val="FFFFFF"/>
              </a:solidFill>
            </a:endParaRPr>
          </a:p>
        </p:txBody>
      </p:sp>
      <p:sp>
        <p:nvSpPr>
          <p:cNvPr id="72" name="Shape 158"/>
          <p:cNvSpPr/>
          <p:nvPr/>
        </p:nvSpPr>
        <p:spPr>
          <a:xfrm flipV="1">
            <a:off x="10723621" y="4588592"/>
            <a:ext cx="0" cy="222569"/>
          </a:xfrm>
          <a:prstGeom prst="line">
            <a:avLst/>
          </a:prstGeom>
          <a:noFill/>
          <a:ln w="12700" cap="flat">
            <a:solidFill>
              <a:srgbClr val="535353"/>
            </a:solidFill>
            <a:prstDash val="solid"/>
            <a:bevel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73" name="Shape 179"/>
          <p:cNvSpPr/>
          <p:nvPr/>
        </p:nvSpPr>
        <p:spPr>
          <a:xfrm>
            <a:off x="9690096" y="2925795"/>
            <a:ext cx="299401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lvl="0" algn="l">
              <a:defRPr sz="1800"/>
            </a:pPr>
            <a:r>
              <a:rPr lang="en-US" sz="1400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Listed top Asia's 200 Best Under </a:t>
            </a:r>
            <a:r>
              <a:rPr lang="en-US" sz="1400" dirty="0" smtClean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$1 </a:t>
            </a:r>
            <a:r>
              <a:rPr lang="en-US" sz="1400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Billion by Forbes</a:t>
            </a:r>
          </a:p>
          <a:p>
            <a:pPr lvl="0" algn="l">
              <a:defRPr sz="1800"/>
            </a:pPr>
            <a:endParaRPr sz="1400" dirty="0">
              <a:solidFill>
                <a:srgbClr val="53535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0000"/>
                </a:solidFill>
              </a:rPr>
              <a:t>Global Operation and Local Support</a:t>
            </a:r>
          </a:p>
        </p:txBody>
      </p:sp>
      <p:sp>
        <p:nvSpPr>
          <p:cNvPr id="371" name="Shape 3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888888"/>
                </a:solidFill>
              </a:rPr>
              <a:t>5</a:t>
            </a:fld>
            <a:endParaRPr sz="1400">
              <a:solidFill>
                <a:srgbClr val="888888"/>
              </a:solidFill>
            </a:endParaRPr>
          </a:p>
        </p:txBody>
      </p:sp>
      <p:pic>
        <p:nvPicPr>
          <p:cNvPr id="372" name="image73.png"/>
          <p:cNvPicPr/>
          <p:nvPr/>
        </p:nvPicPr>
        <p:blipFill>
          <a:blip r:embed="rId2">
            <a:alphaModFix amt="52447"/>
            <a:biLevel thresh="50000"/>
            <a:extLst/>
          </a:blip>
          <a:stretch>
            <a:fillRect/>
          </a:stretch>
        </p:blipFill>
        <p:spPr>
          <a:xfrm>
            <a:off x="1027677" y="1924472"/>
            <a:ext cx="10998770" cy="66967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5" name="Group 375"/>
          <p:cNvGrpSpPr/>
          <p:nvPr/>
        </p:nvGrpSpPr>
        <p:grpSpPr>
          <a:xfrm>
            <a:off x="4566402" y="7180459"/>
            <a:ext cx="8054599" cy="1220024"/>
            <a:chOff x="0" y="0"/>
            <a:chExt cx="8054597" cy="1220023"/>
          </a:xfrm>
        </p:grpSpPr>
        <p:sp>
          <p:nvSpPr>
            <p:cNvPr id="373" name="Shape 373"/>
            <p:cNvSpPr/>
            <p:nvPr/>
          </p:nvSpPr>
          <p:spPr>
            <a:xfrm>
              <a:off x="0" y="0"/>
              <a:ext cx="7866505" cy="1220023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l">
                <a:defRPr sz="24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307207" y="195991"/>
              <a:ext cx="7747390" cy="828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l">
                <a:defRPr sz="1800"/>
              </a:pPr>
              <a:r>
                <a:rPr sz="2400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4 Branch Offices</a:t>
              </a:r>
              <a:endParaRPr sz="4200" dirty="0">
                <a:solidFill>
                  <a:srgbClr val="FFFFFF"/>
                </a:solidFill>
              </a:endParaRPr>
            </a:p>
            <a:p>
              <a:pPr lvl="0" algn="l">
                <a:defRPr sz="1800"/>
              </a:pPr>
              <a:r>
                <a:rPr sz="2400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8 Sales, Marketing and Service Support Centers</a:t>
              </a:r>
            </a:p>
          </p:txBody>
        </p:sp>
      </p:grpSp>
      <p:sp>
        <p:nvSpPr>
          <p:cNvPr id="376" name="Shape 376"/>
          <p:cNvSpPr/>
          <p:nvPr/>
        </p:nvSpPr>
        <p:spPr>
          <a:xfrm>
            <a:off x="10957952" y="3847512"/>
            <a:ext cx="288033" cy="360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9300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9300"/>
                </a:solidFill>
              </a:defRPr>
            </a:pPr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6527062" y="4084711"/>
            <a:ext cx="288033" cy="360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9300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9300"/>
                </a:solidFill>
              </a:defRPr>
            </a:pPr>
            <a:endParaRPr/>
          </a:p>
        </p:txBody>
      </p:sp>
      <p:sp>
        <p:nvSpPr>
          <p:cNvPr id="378" name="Shape 378"/>
          <p:cNvSpPr/>
          <p:nvPr/>
        </p:nvSpPr>
        <p:spPr>
          <a:xfrm>
            <a:off x="2516833" y="4892326"/>
            <a:ext cx="288033" cy="360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9300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9300"/>
                </a:solidFill>
              </a:defRPr>
            </a:pPr>
            <a:endParaRPr/>
          </a:p>
        </p:txBody>
      </p:sp>
      <p:sp>
        <p:nvSpPr>
          <p:cNvPr id="379" name="Shape 379"/>
          <p:cNvSpPr/>
          <p:nvPr/>
        </p:nvSpPr>
        <p:spPr>
          <a:xfrm>
            <a:off x="10658856" y="4984315"/>
            <a:ext cx="1659693" cy="5740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sz="16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Taipei </a:t>
            </a:r>
            <a:endParaRPr sz="4200">
              <a:latin typeface="Gill Sans"/>
              <a:ea typeface="Gill Sans"/>
              <a:cs typeface="Gill Sans"/>
              <a:sym typeface="Gill Sans"/>
            </a:endParaRPr>
          </a:p>
          <a:p>
            <a:pPr lvl="0">
              <a:defRPr sz="1800"/>
            </a:pPr>
            <a:r>
              <a:rPr sz="16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Headquarters</a:t>
            </a:r>
          </a:p>
        </p:txBody>
      </p:sp>
      <p:sp>
        <p:nvSpPr>
          <p:cNvPr id="380" name="Shape 380"/>
          <p:cNvSpPr/>
          <p:nvPr/>
        </p:nvSpPr>
        <p:spPr>
          <a:xfrm>
            <a:off x="10653350" y="3552402"/>
            <a:ext cx="1670706" cy="35814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F93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FF9300"/>
                </a:solidFill>
              </a:rPr>
              <a:t>Japan Branch</a:t>
            </a:r>
          </a:p>
        </p:txBody>
      </p:sp>
      <p:sp>
        <p:nvSpPr>
          <p:cNvPr id="381" name="Shape 381"/>
          <p:cNvSpPr/>
          <p:nvPr/>
        </p:nvSpPr>
        <p:spPr>
          <a:xfrm>
            <a:off x="9443706" y="3597724"/>
            <a:ext cx="926863" cy="35814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FD47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FFD479"/>
                </a:solidFill>
              </a:rPr>
              <a:t>Beijing</a:t>
            </a:r>
          </a:p>
        </p:txBody>
      </p:sp>
      <p:sp>
        <p:nvSpPr>
          <p:cNvPr id="382" name="Shape 382"/>
          <p:cNvSpPr/>
          <p:nvPr/>
        </p:nvSpPr>
        <p:spPr>
          <a:xfrm>
            <a:off x="10437175" y="4419222"/>
            <a:ext cx="1191182" cy="35814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FD47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FFD479"/>
                </a:solidFill>
              </a:rPr>
              <a:t>Shanghai</a:t>
            </a:r>
          </a:p>
        </p:txBody>
      </p:sp>
      <p:sp>
        <p:nvSpPr>
          <p:cNvPr id="383" name="Shape 383"/>
          <p:cNvSpPr/>
          <p:nvPr/>
        </p:nvSpPr>
        <p:spPr>
          <a:xfrm>
            <a:off x="10296139" y="4550945"/>
            <a:ext cx="190185" cy="192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D479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l">
              <a:defRPr>
                <a:solidFill>
                  <a:srgbClr val="FFD479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84" name="Shape 384"/>
          <p:cNvSpPr/>
          <p:nvPr/>
        </p:nvSpPr>
        <p:spPr>
          <a:xfrm>
            <a:off x="10182866" y="5054648"/>
            <a:ext cx="441121" cy="468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958"/>
                  <a:pt x="7818" y="16518"/>
                  <a:pt x="10800" y="16518"/>
                </a:cubicBezTo>
                <a:cubicBezTo>
                  <a:pt x="13782" y="16518"/>
                  <a:pt x="16200" y="13958"/>
                  <a:pt x="16200" y="10800"/>
                </a:cubicBezTo>
                <a:cubicBezTo>
                  <a:pt x="16200" y="7642"/>
                  <a:pt x="13782" y="5082"/>
                  <a:pt x="10800" y="5082"/>
                </a:cubicBezTo>
                <a:cubicBezTo>
                  <a:pt x="7818" y="5082"/>
                  <a:pt x="5400" y="7642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3F3F3F"/>
                </a:solidFill>
              </a:defRPr>
            </a:pPr>
            <a:endParaRPr/>
          </a:p>
        </p:txBody>
      </p:sp>
      <p:sp>
        <p:nvSpPr>
          <p:cNvPr id="385" name="Shape 385"/>
          <p:cNvSpPr/>
          <p:nvPr/>
        </p:nvSpPr>
        <p:spPr>
          <a:xfrm>
            <a:off x="8311590" y="5166566"/>
            <a:ext cx="1392260" cy="59944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sz="1600" b="1">
                <a:solidFill>
                  <a:srgbClr val="FF9300"/>
                </a:solidFill>
                <a:latin typeface="Verdana"/>
                <a:ea typeface="Verdana"/>
                <a:cs typeface="Verdana"/>
                <a:sym typeface="Verdana"/>
              </a:rPr>
              <a:t>Shenzhen</a:t>
            </a:r>
            <a:endParaRPr sz="4200">
              <a:solidFill>
                <a:srgbClr val="FF93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>
              <a:defRPr sz="1800"/>
            </a:pPr>
            <a:r>
              <a:rPr sz="1600" b="1">
                <a:solidFill>
                  <a:srgbClr val="FF9300"/>
                </a:solidFill>
                <a:latin typeface="Verdana"/>
                <a:ea typeface="Verdana"/>
                <a:cs typeface="Verdana"/>
                <a:sym typeface="Verdana"/>
              </a:rPr>
              <a:t>Branch</a:t>
            </a:r>
          </a:p>
        </p:txBody>
      </p:sp>
      <p:sp>
        <p:nvSpPr>
          <p:cNvPr id="386" name="Shape 386"/>
          <p:cNvSpPr/>
          <p:nvPr/>
        </p:nvSpPr>
        <p:spPr>
          <a:xfrm>
            <a:off x="5681991" y="3746158"/>
            <a:ext cx="1800683" cy="35814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F93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FF9300"/>
                </a:solidFill>
              </a:rPr>
              <a:t>Europe Branch</a:t>
            </a:r>
          </a:p>
        </p:txBody>
      </p:sp>
      <p:sp>
        <p:nvSpPr>
          <p:cNvPr id="387" name="Shape 387"/>
          <p:cNvSpPr/>
          <p:nvPr/>
        </p:nvSpPr>
        <p:spPr>
          <a:xfrm>
            <a:off x="1846904" y="4516759"/>
            <a:ext cx="1308955" cy="35814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F93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FF9300"/>
                </a:solidFill>
              </a:rPr>
              <a:t>US Branch</a:t>
            </a:r>
          </a:p>
        </p:txBody>
      </p:sp>
      <p:sp>
        <p:nvSpPr>
          <p:cNvPr id="388" name="Shape 388"/>
          <p:cNvSpPr/>
          <p:nvPr/>
        </p:nvSpPr>
        <p:spPr>
          <a:xfrm>
            <a:off x="4277902" y="4794980"/>
            <a:ext cx="190185" cy="192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D479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l">
              <a:defRPr>
                <a:solidFill>
                  <a:srgbClr val="FFD479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89" name="Shape 389"/>
          <p:cNvSpPr/>
          <p:nvPr/>
        </p:nvSpPr>
        <p:spPr>
          <a:xfrm>
            <a:off x="3731127" y="4394229"/>
            <a:ext cx="1441511" cy="35814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rgbClr val="FFD47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FFD479"/>
                </a:solidFill>
              </a:rPr>
              <a:t>New Jersey</a:t>
            </a:r>
          </a:p>
        </p:txBody>
      </p:sp>
      <p:sp>
        <p:nvSpPr>
          <p:cNvPr id="390" name="Shape 390"/>
          <p:cNvSpPr/>
          <p:nvPr/>
        </p:nvSpPr>
        <p:spPr>
          <a:xfrm>
            <a:off x="9631411" y="5595997"/>
            <a:ext cx="288033" cy="360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9300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9300"/>
                </a:solidFill>
              </a:defRPr>
            </a:pPr>
            <a:endParaRPr/>
          </a:p>
        </p:txBody>
      </p:sp>
      <p:sp>
        <p:nvSpPr>
          <p:cNvPr id="391" name="Shape 391"/>
          <p:cNvSpPr/>
          <p:nvPr/>
        </p:nvSpPr>
        <p:spPr>
          <a:xfrm>
            <a:off x="9812043" y="4023978"/>
            <a:ext cx="190185" cy="192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D479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l">
              <a:defRPr>
                <a:solidFill>
                  <a:srgbClr val="FFD479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1428"/>
                </a:solidFill>
              </a:rPr>
              <a:t>Our Brand Promise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888888"/>
                </a:solidFill>
              </a:rPr>
              <a:t>6</a:t>
            </a:fld>
            <a:endParaRPr sz="1400">
              <a:solidFill>
                <a:srgbClr val="888888"/>
              </a:solidFill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804923" y="7542591"/>
            <a:ext cx="11005487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l">
              <a:spcBef>
                <a:spcPts val="500"/>
              </a:spcBef>
              <a:spcAft>
                <a:spcPts val="600"/>
              </a:spcAft>
              <a:defRPr sz="1800"/>
            </a:pPr>
            <a:r>
              <a:rPr sz="2500" b="1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Absolute Service™ </a:t>
            </a:r>
          </a:p>
          <a:p>
            <a:pPr lvl="0" algn="l">
              <a:spcAft>
                <a:spcPts val="600"/>
              </a:spcAft>
              <a:defRPr sz="1800"/>
            </a:pPr>
            <a:r>
              <a:rPr sz="2200" dirty="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rPr>
              <a:t>Service is not just what we do. It’s who we are.</a:t>
            </a:r>
          </a:p>
        </p:txBody>
      </p:sp>
      <p:grpSp>
        <p:nvGrpSpPr>
          <p:cNvPr id="209" name="Group 209"/>
          <p:cNvGrpSpPr/>
          <p:nvPr/>
        </p:nvGrpSpPr>
        <p:grpSpPr>
          <a:xfrm>
            <a:off x="787399" y="1820333"/>
            <a:ext cx="10320024" cy="5160380"/>
            <a:chOff x="0" y="0"/>
            <a:chExt cx="10320022" cy="5160378"/>
          </a:xfrm>
        </p:grpSpPr>
        <p:grpSp>
          <p:nvGrpSpPr>
            <p:cNvPr id="204" name="Group 204"/>
            <p:cNvGrpSpPr/>
            <p:nvPr/>
          </p:nvGrpSpPr>
          <p:grpSpPr>
            <a:xfrm>
              <a:off x="0" y="0"/>
              <a:ext cx="10320023" cy="5160379"/>
              <a:chOff x="0" y="0"/>
              <a:chExt cx="10320022" cy="5160378"/>
            </a:xfrm>
          </p:grpSpPr>
          <p:sp>
            <p:nvSpPr>
              <p:cNvPr id="200" name="Shape 200"/>
              <p:cNvSpPr/>
              <p:nvPr/>
            </p:nvSpPr>
            <p:spPr>
              <a:xfrm>
                <a:off x="0" y="0"/>
                <a:ext cx="2580348" cy="2580348"/>
              </a:xfrm>
              <a:prstGeom prst="rect">
                <a:avLst/>
              </a:prstGeom>
              <a:solidFill>
                <a:srgbClr val="FF2600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>
                <a:off x="2579413" y="2580031"/>
                <a:ext cx="2580349" cy="2580348"/>
              </a:xfrm>
              <a:prstGeom prst="rect">
                <a:avLst/>
              </a:prstGeom>
              <a:solidFill>
                <a:srgbClr val="FF2600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>
                <a:off x="5158827" y="0"/>
                <a:ext cx="2580349" cy="2580348"/>
              </a:xfrm>
              <a:prstGeom prst="rect">
                <a:avLst/>
              </a:prstGeom>
              <a:solidFill>
                <a:srgbClr val="FF2600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03" name="Shape 203"/>
              <p:cNvSpPr/>
              <p:nvPr/>
            </p:nvSpPr>
            <p:spPr>
              <a:xfrm>
                <a:off x="7739674" y="2580031"/>
                <a:ext cx="2580349" cy="2580348"/>
              </a:xfrm>
              <a:prstGeom prst="rect">
                <a:avLst/>
              </a:prstGeom>
              <a:solidFill>
                <a:srgbClr val="FF2600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205" name="Shape 205"/>
            <p:cNvSpPr/>
            <p:nvPr/>
          </p:nvSpPr>
          <p:spPr>
            <a:xfrm>
              <a:off x="83394" y="724746"/>
              <a:ext cx="2389418" cy="1056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sz="3100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Can, </a:t>
              </a:r>
            </a:p>
            <a:p>
              <a:pPr lvl="0">
                <a:defRPr sz="1800"/>
              </a:pPr>
              <a:r>
                <a:rPr sz="3100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not Can’t</a:t>
              </a:r>
            </a:p>
          </p:txBody>
        </p:sp>
        <p:sp>
          <p:nvSpPr>
            <p:cNvPr id="206" name="Shape 206"/>
            <p:cNvSpPr/>
            <p:nvPr/>
          </p:nvSpPr>
          <p:spPr>
            <a:xfrm>
              <a:off x="5425861" y="464396"/>
              <a:ext cx="2084617" cy="157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32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FFFFFF"/>
                  </a:solidFill>
                </a:rPr>
                <a:t>Listen and Response</a:t>
              </a:r>
            </a:p>
          </p:txBody>
        </p:sp>
        <p:sp>
          <p:nvSpPr>
            <p:cNvPr id="207" name="Shape 207"/>
            <p:cNvSpPr/>
            <p:nvPr/>
          </p:nvSpPr>
          <p:spPr>
            <a:xfrm>
              <a:off x="2860461" y="3421379"/>
              <a:ext cx="1983017" cy="1082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32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FFFFFF"/>
                  </a:solidFill>
                </a:rPr>
                <a:t>Stay Nimble</a:t>
              </a:r>
            </a:p>
          </p:txBody>
        </p:sp>
        <p:sp>
          <p:nvSpPr>
            <p:cNvPr id="208" name="Shape 208"/>
            <p:cNvSpPr/>
            <p:nvPr/>
          </p:nvSpPr>
          <p:spPr>
            <a:xfrm>
              <a:off x="7931994" y="3421379"/>
              <a:ext cx="2203151" cy="1082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sz="3200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Keep</a:t>
              </a:r>
            </a:p>
            <a:p>
              <a:pPr lvl="0">
                <a:defRPr sz="1800"/>
              </a:pPr>
              <a:r>
                <a:rPr sz="3200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Improving</a:t>
              </a:r>
            </a:p>
          </p:txBody>
        </p:sp>
      </p:grpSp>
      <p:sp>
        <p:nvSpPr>
          <p:cNvPr id="211" name="Shape 211"/>
          <p:cNvSpPr/>
          <p:nvPr/>
        </p:nvSpPr>
        <p:spPr>
          <a:xfrm>
            <a:off x="828507" y="7349009"/>
            <a:ext cx="11347786" cy="1"/>
          </a:xfrm>
          <a:prstGeom prst="line">
            <a:avLst/>
          </a:prstGeom>
          <a:ln w="12700">
            <a:solidFill>
              <a:srgbClr val="535353"/>
            </a:solidFill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pSp>
        <p:nvGrpSpPr>
          <p:cNvPr id="2" name="群組 1"/>
          <p:cNvGrpSpPr/>
          <p:nvPr/>
        </p:nvGrpSpPr>
        <p:grpSpPr>
          <a:xfrm>
            <a:off x="803685" y="2079806"/>
            <a:ext cx="10440697" cy="3884477"/>
            <a:chOff x="803685" y="2079806"/>
            <a:chExt cx="10440697" cy="3884477"/>
          </a:xfrm>
        </p:grpSpPr>
        <p:sp>
          <p:nvSpPr>
            <p:cNvPr id="210" name="Shape 210"/>
            <p:cNvSpPr/>
            <p:nvPr/>
          </p:nvSpPr>
          <p:spPr>
            <a:xfrm>
              <a:off x="803685" y="4763954"/>
              <a:ext cx="2563128" cy="12003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 algn="l">
                <a:defRPr sz="1800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en-US" dirty="0">
                  <a:solidFill>
                    <a:srgbClr val="535353"/>
                  </a:solidFill>
                </a:rPr>
                <a:t>We take on big customer challenges and creatively develop solutions.</a:t>
              </a:r>
              <a:endParaRPr dirty="0">
                <a:solidFill>
                  <a:srgbClr val="535353"/>
                </a:solidFill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3470685" y="2219506"/>
              <a:ext cx="2388897" cy="17678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 algn="l">
                <a:defRPr sz="1800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535353"/>
                  </a:solidFill>
                </a:rPr>
                <a:t>Today’s global economy is ever-changing, and we take great pride in being extremely nimble. 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6041953" y="4669248"/>
              <a:ext cx="2388897" cy="12090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 algn="l">
                <a:defRPr sz="1800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dirty="0">
                  <a:solidFill>
                    <a:srgbClr val="535353"/>
                  </a:solidFill>
                </a:rPr>
                <a:t>Being responsive to our customers is not just important</a:t>
              </a:r>
              <a:r>
                <a:rPr lang="en-US" dirty="0">
                  <a:solidFill>
                    <a:srgbClr val="535353"/>
                  </a:solidFill>
                </a:rPr>
                <a:t> </a:t>
              </a:r>
              <a:r>
                <a:rPr dirty="0">
                  <a:solidFill>
                    <a:srgbClr val="535353"/>
                  </a:solidFill>
                </a:rPr>
                <a:t>—it’s essential.</a:t>
              </a:r>
            </a:p>
          </p:txBody>
        </p:sp>
        <p:sp>
          <p:nvSpPr>
            <p:cNvPr id="214" name="Shape 214"/>
            <p:cNvSpPr/>
            <p:nvPr/>
          </p:nvSpPr>
          <p:spPr>
            <a:xfrm>
              <a:off x="8669218" y="2079806"/>
              <a:ext cx="2575164" cy="17678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 algn="l">
                <a:defRPr sz="1800">
                  <a:solidFill>
                    <a:srgbClr val="535353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535353"/>
                  </a:solidFill>
                </a:rPr>
                <a:t>Improvement and innovation are not just buzzwords to us. They’re something we live and breathe every day.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ompany Profile-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2501"/>
            <a:ext cx="13004800" cy="9205298"/>
          </a:xfrm>
          <a:prstGeom prst="rect">
            <a:avLst/>
          </a:prstGeom>
        </p:spPr>
      </p:pic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1428"/>
                </a:solidFill>
              </a:rPr>
              <a:t>Our Advantages</a:t>
            </a:r>
          </a:p>
        </p:txBody>
      </p:sp>
      <p:sp>
        <p:nvSpPr>
          <p:cNvPr id="217" name="Shape 2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888888"/>
                </a:solidFill>
              </a:rPr>
              <a:t>7</a:t>
            </a:fld>
            <a:endParaRPr sz="1400">
              <a:solidFill>
                <a:srgbClr val="888888"/>
              </a:solidFill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6808558" y="2592016"/>
            <a:ext cx="1675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240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chemeClr val="bg1"/>
                </a:solidFill>
              </a:rPr>
              <a:t>Firmware </a:t>
            </a:r>
            <a:endParaRPr lang="en-US" sz="2400" dirty="0">
              <a:solidFill>
                <a:schemeClr val="bg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chemeClr val="bg1"/>
                </a:solidFill>
              </a:rPr>
              <a:t>Team</a:t>
            </a:r>
          </a:p>
        </p:txBody>
      </p:sp>
      <p:sp>
        <p:nvSpPr>
          <p:cNvPr id="230" name="Shape 230"/>
          <p:cNvSpPr/>
          <p:nvPr/>
        </p:nvSpPr>
        <p:spPr>
          <a:xfrm>
            <a:off x="7811385" y="7573205"/>
            <a:ext cx="224622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240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chemeClr val="bg1"/>
                </a:solidFill>
              </a:rPr>
              <a:t>Purpose-Built</a:t>
            </a:r>
            <a:endParaRPr lang="en-US" sz="2200" dirty="0">
              <a:solidFill>
                <a:schemeClr val="bg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chemeClr val="bg1"/>
                </a:solidFill>
              </a:rPr>
              <a:t>Factory</a:t>
            </a:r>
          </a:p>
        </p:txBody>
      </p:sp>
      <p:sp>
        <p:nvSpPr>
          <p:cNvPr id="232" name="Shape 232"/>
          <p:cNvSpPr/>
          <p:nvPr/>
        </p:nvSpPr>
        <p:spPr>
          <a:xfrm>
            <a:off x="1838876" y="4840318"/>
            <a:ext cx="1835186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240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chemeClr val="bg1"/>
                </a:solidFill>
              </a:rPr>
              <a:t>Intellectual </a:t>
            </a:r>
            <a:endParaRPr lang="en-US" sz="2400" dirty="0">
              <a:solidFill>
                <a:schemeClr val="bg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chemeClr val="bg1"/>
                </a:solidFill>
              </a:rPr>
              <a:t>Property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964027" y="2093691"/>
            <a:ext cx="11622803" cy="6197659"/>
            <a:chOff x="964027" y="2093691"/>
            <a:chExt cx="11622803" cy="6197659"/>
          </a:xfrm>
        </p:grpSpPr>
        <p:sp>
          <p:nvSpPr>
            <p:cNvPr id="228" name="Shape 228"/>
            <p:cNvSpPr/>
            <p:nvPr/>
          </p:nvSpPr>
          <p:spPr>
            <a:xfrm>
              <a:off x="8484475" y="3491485"/>
              <a:ext cx="4102355" cy="17132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1" indent="0" algn="l">
                <a:spcBef>
                  <a:spcPts val="400"/>
                </a:spcBef>
                <a:defRPr sz="1800"/>
              </a:pPr>
              <a:r>
                <a:rPr sz="1800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Our in-house firmware team has years of customization experience. </a:t>
              </a:r>
              <a:endParaRPr lang="en-US" sz="180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lvl="1" indent="0" algn="l">
                <a:spcBef>
                  <a:spcPts val="400"/>
                </a:spcBef>
                <a:defRPr sz="1800"/>
              </a:pPr>
              <a:r>
                <a:rPr lang="en-US" sz="1800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This dedicated team responds quickly and accurately to customer requests and delivers highly reliable tailor-made solutions.</a:t>
              </a:r>
              <a:endParaRPr sz="180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>
              <a:off x="974406" y="6855059"/>
              <a:ext cx="5862573" cy="14362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1" indent="0" algn="l">
                <a:spcBef>
                  <a:spcPts val="400"/>
                </a:spcBef>
                <a:defRPr sz="1800"/>
              </a:pPr>
              <a:r>
                <a:rPr sz="1800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All Innodisk products are </a:t>
              </a:r>
              <a:r>
                <a:rPr lang="en-US" sz="1800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manufactured</a:t>
              </a:r>
              <a:r>
                <a:rPr sz="1800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 in our own</a:t>
              </a:r>
              <a:r>
                <a:rPr lang="en-US" sz="1800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sz="1800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industrial-grade factory. </a:t>
              </a:r>
              <a:r>
                <a:rPr lang="en-US" sz="1800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To be more specific</a:t>
              </a:r>
              <a:r>
                <a:rPr sz="1800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, </a:t>
              </a:r>
              <a:r>
                <a:rPr lang="en-US" sz="1800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W</a:t>
              </a:r>
              <a:r>
                <a:rPr sz="1800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e utilize advanced production technology in both </a:t>
              </a:r>
              <a:endParaRPr lang="en-US" sz="180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lvl="1" indent="0" algn="l">
                <a:spcBef>
                  <a:spcPts val="400"/>
                </a:spcBef>
                <a:defRPr sz="1800"/>
              </a:pPr>
              <a:r>
                <a:rPr sz="1800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pre- and post-production</a:t>
              </a:r>
              <a:r>
                <a:rPr lang="en-US" sz="1800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 stages</a:t>
              </a:r>
              <a:r>
                <a:rPr sz="1800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 to improve the protection of</a:t>
              </a:r>
              <a:r>
                <a:rPr lang="en-US" sz="1800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sz="1800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components.</a:t>
              </a:r>
            </a:p>
          </p:txBody>
        </p:sp>
        <p:sp>
          <p:nvSpPr>
            <p:cNvPr id="231" name="Shape 231"/>
            <p:cNvSpPr/>
            <p:nvPr/>
          </p:nvSpPr>
          <p:spPr>
            <a:xfrm>
              <a:off x="964027" y="2093691"/>
              <a:ext cx="5322473" cy="8309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1" indent="0" algn="l">
                <a:spcBef>
                  <a:spcPts val="400"/>
                </a:spcBef>
                <a:defRPr sz="1800"/>
              </a:pPr>
              <a:r>
                <a:rPr lang="en-US" sz="1800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With </a:t>
              </a:r>
              <a:r>
                <a:rPr lang="en-US" sz="180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over 62 </a:t>
              </a:r>
              <a:r>
                <a:rPr lang="en-US" sz="1800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product design patents, we develop innovative technology that enhances and benefits industrial applications.</a:t>
              </a:r>
              <a:endParaRPr sz="180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Company Profile-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85900"/>
            <a:ext cx="13062191" cy="73533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Product Lines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9320213" y="9110216"/>
            <a:ext cx="3033712" cy="519112"/>
          </a:xfrm>
          <a:prstGeom prst="rect">
            <a:avLst/>
          </a:prstGeom>
        </p:spPr>
        <p:txBody>
          <a:bodyPr/>
          <a:lstStyle/>
          <a:p>
            <a:fld id="{1E1A1D9B-F04C-4C3E-BDCC-3F0FA03CC9C1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9278597" y="5786220"/>
            <a:ext cx="1520638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3000" b="1" dirty="0">
                <a:solidFill>
                  <a:schemeClr val="bg1"/>
                </a:solidFill>
                <a:latin typeface="Verdana"/>
                <a:cs typeface="Verdana"/>
              </a:rPr>
              <a:t>Flash</a:t>
            </a:r>
            <a:endParaRPr kumimoji="0" lang="zh-TW" altLang="en-US" sz="3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Verdana"/>
              <a:cs typeface="Verdana"/>
              <a:sym typeface="Calibri"/>
            </a:endParaRPr>
          </a:p>
        </p:txBody>
      </p:sp>
      <p:sp>
        <p:nvSpPr>
          <p:cNvPr id="29" name="文字方塊 66"/>
          <p:cNvSpPr txBox="1"/>
          <p:nvPr/>
        </p:nvSpPr>
        <p:spPr>
          <a:xfrm>
            <a:off x="9343480" y="6337545"/>
            <a:ext cx="376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en-US" altLang="zh-TW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SATADOM / </a:t>
            </a:r>
            <a:r>
              <a:rPr lang="en-US" altLang="zh-TW" sz="16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SeverDOM</a:t>
            </a:r>
            <a:r>
              <a:rPr lang="en-US" altLang="zh-TW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™ /mSATA…</a:t>
            </a:r>
            <a:endParaRPr lang="zh-TW" altLang="en-US" sz="1600" dirty="0">
              <a:solidFill>
                <a:srgbClr val="FFFFFF"/>
              </a:solidFill>
              <a:latin typeface="Verdana" panose="020B0604030504040204" pitchFamily="34" charset="0"/>
              <a:ea typeface="Microsoft YaHei UI" panose="020B0503020204020204" pitchFamily="34" charset="-122"/>
              <a:cs typeface="Verdana" panose="020B0604030504040204" pitchFamily="34" charset="0"/>
            </a:endParaRPr>
          </a:p>
        </p:txBody>
      </p:sp>
      <p:pic>
        <p:nvPicPr>
          <p:cNvPr id="35" name="Picture 8" descr="W:\8.PRODUCT\MK\01_產品照專區\01_Flash Pictures\M.2\M.2(S42)3M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779672">
            <a:off x="11530195" y="4652705"/>
            <a:ext cx="1196345" cy="6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文字方塊 48"/>
          <p:cNvSpPr txBox="1"/>
          <p:nvPr/>
        </p:nvSpPr>
        <p:spPr>
          <a:xfrm>
            <a:off x="6209740" y="2448425"/>
            <a:ext cx="1520638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3000" b="1" dirty="0">
                <a:solidFill>
                  <a:schemeClr val="bg1"/>
                </a:solidFill>
                <a:latin typeface="Verdana"/>
                <a:cs typeface="Verdana"/>
              </a:rPr>
              <a:t>DRAM</a:t>
            </a:r>
            <a:endParaRPr kumimoji="0" lang="zh-TW" altLang="en-US" sz="3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Verdana"/>
              <a:cs typeface="Verdana"/>
              <a:sym typeface="Calibri"/>
            </a:endParaRPr>
          </a:p>
        </p:txBody>
      </p:sp>
      <p:sp>
        <p:nvSpPr>
          <p:cNvPr id="50" name="文字方塊 66"/>
          <p:cNvSpPr txBox="1"/>
          <p:nvPr/>
        </p:nvSpPr>
        <p:spPr>
          <a:xfrm>
            <a:off x="4859722" y="3017331"/>
            <a:ext cx="4707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en-US" altLang="zh-TW" sz="1600" dirty="0">
                <a:solidFill>
                  <a:srgbClr val="FFFFFF"/>
                </a:solidFill>
                <a:latin typeface="Verdana"/>
                <a:ea typeface="Verdana" pitchFamily="34" charset="0"/>
                <a:cs typeface="Verdana"/>
              </a:rPr>
              <a:t>Embedded / Wide Temp./ Coating / Server</a:t>
            </a:r>
            <a:endParaRPr lang="zh-TW" altLang="en-US" sz="1600" dirty="0">
              <a:solidFill>
                <a:srgbClr val="FFFFFF"/>
              </a:solidFill>
              <a:latin typeface="Verdana"/>
              <a:ea typeface="Microsoft YaHei UI" panose="020B0503020204020204" pitchFamily="34" charset="-122"/>
              <a:cs typeface="Verdana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581" y="1839699"/>
            <a:ext cx="1210900" cy="53687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018" y="1981904"/>
            <a:ext cx="1629028" cy="37854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871" y="1851949"/>
            <a:ext cx="1238098" cy="561900"/>
          </a:xfrm>
          <a:prstGeom prst="rect">
            <a:avLst/>
          </a:prstGeom>
        </p:spPr>
      </p:pic>
      <p:sp>
        <p:nvSpPr>
          <p:cNvPr id="51" name="文字方塊 50"/>
          <p:cNvSpPr txBox="1"/>
          <p:nvPr/>
        </p:nvSpPr>
        <p:spPr>
          <a:xfrm>
            <a:off x="4750508" y="8097212"/>
            <a:ext cx="707904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3000" b="1" dirty="0">
                <a:solidFill>
                  <a:schemeClr val="bg1"/>
                </a:solidFill>
                <a:latin typeface="Verdana"/>
                <a:cs typeface="Verdana"/>
              </a:rPr>
              <a:t>EP</a:t>
            </a:r>
            <a:endParaRPr kumimoji="0" lang="zh-TW" altLang="en-US" sz="3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Verdana"/>
              <a:cs typeface="Verdana"/>
              <a:sym typeface="Calibri"/>
            </a:endParaRPr>
          </a:p>
        </p:txBody>
      </p:sp>
      <p:sp>
        <p:nvSpPr>
          <p:cNvPr id="52" name="文字方塊 66"/>
          <p:cNvSpPr txBox="1"/>
          <p:nvPr/>
        </p:nvSpPr>
        <p:spPr>
          <a:xfrm>
            <a:off x="5473120" y="8066433"/>
            <a:ext cx="4861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en-US" altLang="zh-TW" sz="16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mPCIe</a:t>
            </a:r>
            <a:r>
              <a:rPr lang="en-US" altLang="zh-TW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Storage / Communication /</a:t>
            </a:r>
          </a:p>
          <a:p>
            <a:pPr algn="l"/>
            <a:r>
              <a:rPr lang="en-US" altLang="zh-TW" sz="1600" dirty="0">
                <a:solidFill>
                  <a:srgbClr val="FFFFFF"/>
                </a:solidFill>
                <a:latin typeface="Verdana" panose="020B0604030504040204" pitchFamily="34" charset="0"/>
                <a:ea typeface="Microsoft YaHei UI" panose="020B0503020204020204" pitchFamily="34" charset="-122"/>
                <a:cs typeface="Verdana" panose="020B0604030504040204" pitchFamily="34" charset="0"/>
              </a:rPr>
              <a:t>Display Modules</a:t>
            </a:r>
            <a:endParaRPr lang="en-US" altLang="zh-TW" sz="1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5" name="圖片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94" y="6634756"/>
            <a:ext cx="1522436" cy="1522436"/>
          </a:xfrm>
          <a:prstGeom prst="rect">
            <a:avLst/>
          </a:prstGeom>
        </p:spPr>
      </p:pic>
      <p:pic>
        <p:nvPicPr>
          <p:cNvPr id="46" name="圖片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341" y="6754454"/>
            <a:ext cx="1061986" cy="1324035"/>
          </a:xfrm>
          <a:prstGeom prst="rect">
            <a:avLst/>
          </a:prstGeom>
        </p:spPr>
      </p:pic>
      <p:sp>
        <p:nvSpPr>
          <p:cNvPr id="53" name="文字方塊 52"/>
          <p:cNvSpPr txBox="1"/>
          <p:nvPr/>
        </p:nvSpPr>
        <p:spPr>
          <a:xfrm>
            <a:off x="304488" y="3934534"/>
            <a:ext cx="274674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/>
            <a:r>
              <a:rPr lang="en-US" altLang="zh-TW" sz="3200" b="1" dirty="0" err="1">
                <a:solidFill>
                  <a:srgbClr val="FFFFFF"/>
                </a:solidFill>
                <a:latin typeface="Verdana"/>
                <a:ea typeface="Microsoft YaHei UI" panose="020B0503020204020204" pitchFamily="34" charset="-122"/>
                <a:cs typeface="Verdana"/>
              </a:rPr>
              <a:t>Accelstor</a:t>
            </a:r>
            <a:endParaRPr lang="zh-TW" altLang="en-US" sz="3200" b="1" dirty="0">
              <a:solidFill>
                <a:srgbClr val="FFFFFF"/>
              </a:solidFill>
              <a:latin typeface="Verdana"/>
              <a:ea typeface="Microsoft YaHei UI" panose="020B0503020204020204" pitchFamily="34" charset="-122"/>
              <a:cs typeface="Verdana"/>
            </a:endParaRPr>
          </a:p>
        </p:txBody>
      </p:sp>
      <p:sp>
        <p:nvSpPr>
          <p:cNvPr id="55" name="文字方塊 66"/>
          <p:cNvSpPr txBox="1"/>
          <p:nvPr/>
        </p:nvSpPr>
        <p:spPr>
          <a:xfrm>
            <a:off x="414749" y="4501382"/>
            <a:ext cx="2889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en-US" altLang="zh-TW" sz="1600" dirty="0" err="1">
                <a:solidFill>
                  <a:srgbClr val="FFFFFF"/>
                </a:solidFill>
                <a:latin typeface="Verdana"/>
                <a:ea typeface="Microsoft YaHei UI" panose="020B0503020204020204" pitchFamily="34" charset="-122"/>
                <a:cs typeface="Verdana"/>
              </a:rPr>
              <a:t>FlexiArray</a:t>
            </a:r>
            <a:r>
              <a:rPr lang="en-US" altLang="zh-TW" sz="1600" dirty="0">
                <a:solidFill>
                  <a:srgbClr val="FFFFFF"/>
                </a:solidFill>
                <a:latin typeface="Verdana"/>
                <a:ea typeface="Microsoft YaHei UI" panose="020B0503020204020204" pitchFamily="34" charset="-122"/>
                <a:cs typeface="Verdana"/>
              </a:rPr>
              <a:t> SE110</a:t>
            </a:r>
            <a:endParaRPr lang="zh-TW" altLang="en-US" sz="1600" dirty="0">
              <a:solidFill>
                <a:srgbClr val="FFFFFF"/>
              </a:solidFill>
              <a:latin typeface="Verdana"/>
              <a:ea typeface="Microsoft YaHei UI" panose="020B0503020204020204" pitchFamily="34" charset="-122"/>
              <a:cs typeface="Verdana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124695" y="7844958"/>
            <a:ext cx="206806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/>
            <a:r>
              <a:rPr lang="en-US" altLang="zh-TW" sz="3200" b="1" dirty="0">
                <a:solidFill>
                  <a:srgbClr val="FFFFFF"/>
                </a:solidFill>
                <a:latin typeface="Verdana"/>
                <a:ea typeface="Verdana" pitchFamily="34" charset="0"/>
                <a:cs typeface="Verdana"/>
              </a:rPr>
              <a:t>AETINA</a:t>
            </a:r>
            <a:endParaRPr lang="zh-TW" altLang="en-US" sz="3200" b="1" dirty="0">
              <a:solidFill>
                <a:srgbClr val="FFFFFF"/>
              </a:solidFill>
              <a:latin typeface="Verdana"/>
              <a:ea typeface="Microsoft YaHei UI" panose="020B0503020204020204" pitchFamily="34" charset="-122"/>
              <a:cs typeface="Verdana"/>
            </a:endParaRPr>
          </a:p>
        </p:txBody>
      </p:sp>
      <p:sp>
        <p:nvSpPr>
          <p:cNvPr id="58" name="文字方塊 66"/>
          <p:cNvSpPr txBox="1"/>
          <p:nvPr/>
        </p:nvSpPr>
        <p:spPr>
          <a:xfrm>
            <a:off x="191372" y="8335490"/>
            <a:ext cx="2776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en-US" altLang="zh-TW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Computing Graphic Card</a:t>
            </a:r>
            <a:endParaRPr lang="zh-TW" altLang="en-US" sz="1600" dirty="0">
              <a:solidFill>
                <a:srgbClr val="FFFFFF"/>
              </a:solidFill>
              <a:latin typeface="Verdana" panose="020B0604030504040204" pitchFamily="34" charset="0"/>
              <a:ea typeface="Microsoft YaHei UI" panose="020B0503020204020204" pitchFamily="34" charset="-122"/>
              <a:cs typeface="Verdana" panose="020B0604030504040204" pitchFamily="34" charset="0"/>
            </a:endParaRPr>
          </a:p>
        </p:txBody>
      </p:sp>
      <p:pic>
        <p:nvPicPr>
          <p:cNvPr id="1026" name="Picture 2" descr="Aetin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8" y="5351252"/>
            <a:ext cx="1541242" cy="61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圖片 20" descr="PCI Fan(斜).png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8835">
            <a:off x="55855" y="6113495"/>
            <a:ext cx="1482161" cy="1009570"/>
          </a:xfrm>
          <a:prstGeom prst="rect">
            <a:avLst/>
          </a:prstGeom>
        </p:spPr>
      </p:pic>
      <p:pic>
        <p:nvPicPr>
          <p:cNvPr id="22" name="圖片 21" descr="745M_front 拷貝.png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0730">
            <a:off x="1685669" y="5941762"/>
            <a:ext cx="1170454" cy="791565"/>
          </a:xfrm>
          <a:prstGeom prst="rect">
            <a:avLst/>
          </a:prstGeom>
        </p:spPr>
      </p:pic>
      <p:pic>
        <p:nvPicPr>
          <p:cNvPr id="23" name="圖片 22" descr="A775C-D5F8(2xVHDCI to 4 DVI cable斜).png"/>
          <p:cNvPicPr>
            <a:picLocks noChangeAspect="1"/>
          </p:cNvPicPr>
          <p:nvPr/>
        </p:nvPicPr>
        <p:blipFill>
          <a:blip r:embed="rId15" cstate="email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6346" y="6131307"/>
            <a:ext cx="1478041" cy="973945"/>
          </a:xfrm>
          <a:prstGeom prst="rect">
            <a:avLst/>
          </a:prstGeom>
        </p:spPr>
      </p:pic>
      <p:pic>
        <p:nvPicPr>
          <p:cNvPr id="24" name="圖片 23" descr="V3N745M-JC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252" y="6831990"/>
            <a:ext cx="1289661" cy="895737"/>
          </a:xfrm>
          <a:prstGeom prst="rect">
            <a:avLst/>
          </a:prstGeom>
        </p:spPr>
      </p:pic>
      <p:sp>
        <p:nvSpPr>
          <p:cNvPr id="60" name="文字方塊 59"/>
          <p:cNvSpPr txBox="1"/>
          <p:nvPr/>
        </p:nvSpPr>
        <p:spPr>
          <a:xfrm>
            <a:off x="5473120" y="4554808"/>
            <a:ext cx="2231488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TW" sz="3200" b="1" dirty="0">
                <a:solidFill>
                  <a:srgbClr val="7F7F7F"/>
                </a:solidFill>
                <a:latin typeface="Verdana"/>
                <a:ea typeface="微軟正黑體" panose="020B0604030504040204" pitchFamily="34" charset="-120"/>
                <a:cs typeface="Verdana"/>
              </a:rPr>
              <a:t>Product </a:t>
            </a:r>
          </a:p>
          <a:p>
            <a:r>
              <a:rPr lang="en-US" altLang="zh-TW" sz="3200" b="1" dirty="0">
                <a:solidFill>
                  <a:srgbClr val="7F7F7F"/>
                </a:solidFill>
                <a:latin typeface="Verdana"/>
                <a:ea typeface="微軟正黑體" panose="020B0604030504040204" pitchFamily="34" charset="-120"/>
                <a:cs typeface="Verdana"/>
              </a:rPr>
              <a:t>Lines</a:t>
            </a:r>
          </a:p>
        </p:txBody>
      </p:sp>
      <p:pic>
        <p:nvPicPr>
          <p:cNvPr id="63" name="圖片 62" descr="ServerDOM M 拷貝.pn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972" y="2095425"/>
            <a:ext cx="4197468" cy="2803592"/>
          </a:xfrm>
          <a:prstGeom prst="rect">
            <a:avLst/>
          </a:prstGeom>
        </p:spPr>
      </p:pic>
      <p:pic>
        <p:nvPicPr>
          <p:cNvPr id="13" name="圖片 12" descr="accelstor_2U_front_r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84" y="2244391"/>
            <a:ext cx="3144032" cy="1768518"/>
          </a:xfrm>
          <a:prstGeom prst="rect">
            <a:avLst/>
          </a:prstGeom>
        </p:spPr>
      </p:pic>
      <p:pic>
        <p:nvPicPr>
          <p:cNvPr id="6" name="圖片 5" descr="2.5_SATA_SSD_3MG-P拷貝.png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734" y="3987680"/>
            <a:ext cx="1255554" cy="1658598"/>
          </a:xfrm>
          <a:prstGeom prst="rect">
            <a:avLst/>
          </a:prstGeom>
        </p:spPr>
      </p:pic>
      <p:pic>
        <p:nvPicPr>
          <p:cNvPr id="11" name="圖片 10" descr="2.5_SATA_SSD_3SE.png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6859" y="4002189"/>
            <a:ext cx="1281881" cy="1693151"/>
          </a:xfrm>
          <a:prstGeom prst="rect">
            <a:avLst/>
          </a:prstGeom>
        </p:spPr>
      </p:pic>
      <p:pic>
        <p:nvPicPr>
          <p:cNvPr id="12" name="圖片 11" descr="mSATA_3IE-P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1910">
            <a:off x="10574614" y="4090239"/>
            <a:ext cx="1454867" cy="1178237"/>
          </a:xfrm>
          <a:prstGeom prst="rect">
            <a:avLst/>
          </a:prstGeom>
        </p:spPr>
      </p:pic>
      <p:pic>
        <p:nvPicPr>
          <p:cNvPr id="14" name="圖片 13" descr="EMP2-X402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299" y="6900202"/>
            <a:ext cx="589719" cy="978240"/>
          </a:xfrm>
          <a:prstGeom prst="rect">
            <a:avLst/>
          </a:prstGeom>
        </p:spPr>
      </p:pic>
      <p:pic>
        <p:nvPicPr>
          <p:cNvPr id="36" name="Picture 3" descr="W:\8.PRODUCT\MK\01_產品照專區\01_Flash Pictures\nanoSSD\nanoSSD 32G-2.jpg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93399" y="3645744"/>
            <a:ext cx="617071" cy="48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79" y="1802012"/>
            <a:ext cx="1924634" cy="42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6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0000"/>
                </a:solidFill>
              </a:rPr>
              <a:t>Complete Storage Solutions</a:t>
            </a:r>
          </a:p>
        </p:txBody>
      </p:sp>
      <p:sp>
        <p:nvSpPr>
          <p:cNvPr id="240" name="Shape 240"/>
          <p:cNvSpPr>
            <a:spLocks noGrp="1"/>
          </p:cNvSpPr>
          <p:nvPr>
            <p:ph type="sldNum" sz="quarter" idx="2"/>
          </p:nvPr>
        </p:nvSpPr>
        <p:spPr>
          <a:xfrm>
            <a:off x="9320213" y="8956546"/>
            <a:ext cx="3033713" cy="3073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909090"/>
                </a:solidFill>
              </a:rPr>
              <a:t>9</a:t>
            </a:fld>
            <a:endParaRPr sz="1400">
              <a:solidFill>
                <a:srgbClr val="909090"/>
              </a:solidFill>
            </a:endParaRPr>
          </a:p>
        </p:txBody>
      </p:sp>
      <p:pic>
        <p:nvPicPr>
          <p:cNvPr id="241" name="image90.png" descr="W:\L1.人員\George\IMG_0539拷貝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4088" y="1996480"/>
            <a:ext cx="5090215" cy="6117279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hape 242"/>
          <p:cNvSpPr/>
          <p:nvPr/>
        </p:nvSpPr>
        <p:spPr>
          <a:xfrm>
            <a:off x="5971592" y="3329052"/>
            <a:ext cx="2186993" cy="1115700"/>
          </a:xfrm>
          <a:prstGeom prst="rect">
            <a:avLst/>
          </a:prstGeom>
          <a:ln w="57150">
            <a:solidFill>
              <a:srgbClr val="BFBFBF"/>
            </a:solidFill>
            <a:miter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1600"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7065088" y="4444751"/>
            <a:ext cx="2824776" cy="772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57150">
            <a:solidFill>
              <a:srgbClr val="BFBFBF"/>
            </a:solidFill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10053066" y="5501273"/>
            <a:ext cx="784641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600" b="1">
                <a:solidFill>
                  <a:srgbClr val="5C5C5C"/>
                </a:solidFill>
                <a:effectLst>
                  <a:outerShdw blurRad="50800" dist="38100" dir="2700000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1600" b="1">
                <a:solidFill>
                  <a:srgbClr val="5C5C5C"/>
                </a:solidFill>
                <a:effectLst>
                  <a:outerShdw blurRad="50800" dist="38100" dir="2700000" rotWithShape="0">
                    <a:srgbClr val="FFFFFF">
                      <a:alpha val="40000"/>
                    </a:srgbClr>
                  </a:outerShdw>
                </a:effectLst>
              </a:rPr>
              <a:t>DRAM</a:t>
            </a:r>
          </a:p>
        </p:txBody>
      </p:sp>
      <p:pic>
        <p:nvPicPr>
          <p:cNvPr id="245" name="image91.gif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1813">
            <a:off x="9880710" y="4650356"/>
            <a:ext cx="1913991" cy="698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92.gif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4541" y="5255912"/>
            <a:ext cx="910617" cy="481413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hape 247"/>
          <p:cNvSpPr/>
          <p:nvPr/>
        </p:nvSpPr>
        <p:spPr>
          <a:xfrm>
            <a:off x="4948728" y="3004591"/>
            <a:ext cx="329536" cy="720082"/>
          </a:xfrm>
          <a:prstGeom prst="rect">
            <a:avLst/>
          </a:prstGeom>
          <a:ln w="57150">
            <a:solidFill>
              <a:srgbClr val="BFBFBF"/>
            </a:solidFill>
            <a:miter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1600"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48" name="Shape 248"/>
          <p:cNvSpPr/>
          <p:nvPr/>
        </p:nvSpPr>
        <p:spPr>
          <a:xfrm flipH="1">
            <a:off x="2757983" y="3364631"/>
            <a:ext cx="2190746" cy="1"/>
          </a:xfrm>
          <a:prstGeom prst="line">
            <a:avLst/>
          </a:prstGeom>
          <a:ln w="57150">
            <a:solidFill>
              <a:srgbClr val="BFBFBF"/>
            </a:solidFill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249" name="image93.png" descr="USB EDC(H)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2972" y="2995763"/>
            <a:ext cx="531361" cy="346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age94.png" descr="USB EDC(V)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27375" y="3167033"/>
            <a:ext cx="483255" cy="539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ge95.gif" descr="C:\temp\nanoUSB.gif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116" y="2886224"/>
            <a:ext cx="684040" cy="504014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52"/>
          <p:cNvSpPr/>
          <p:nvPr/>
        </p:nvSpPr>
        <p:spPr>
          <a:xfrm>
            <a:off x="1248586" y="3701119"/>
            <a:ext cx="151675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600" b="1">
                <a:solidFill>
                  <a:srgbClr val="5C5C5C"/>
                </a:solidFill>
                <a:effectLst>
                  <a:outerShdw blurRad="50800" dist="38100" dir="2700000" rotWithShape="0">
                    <a:srgbClr val="FFFFFF">
                      <a:alpha val="40000"/>
                    </a:srgbClr>
                  </a:outerShdw>
                </a:effectLst>
              </a:rPr>
              <a:t>USB Module</a:t>
            </a:r>
          </a:p>
        </p:txBody>
      </p:sp>
      <p:sp>
        <p:nvSpPr>
          <p:cNvPr id="253" name="Shape 253"/>
          <p:cNvSpPr/>
          <p:nvPr/>
        </p:nvSpPr>
        <p:spPr>
          <a:xfrm>
            <a:off x="4053802" y="7829128"/>
            <a:ext cx="553580" cy="278895"/>
          </a:xfrm>
          <a:prstGeom prst="rect">
            <a:avLst/>
          </a:prstGeom>
          <a:ln w="57150">
            <a:solidFill>
              <a:srgbClr val="BFBFBF"/>
            </a:solidFill>
            <a:miter/>
          </a:ln>
        </p:spPr>
        <p:txBody>
          <a:bodyPr lIns="0" tIns="0" rIns="0" bIns="0" anchor="ctr"/>
          <a:lstStyle/>
          <a:p>
            <a:pPr lvl="0">
              <a:defRPr sz="1600"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4390347" y="3886901"/>
            <a:ext cx="917311" cy="1737917"/>
          </a:xfrm>
          <a:prstGeom prst="rect">
            <a:avLst/>
          </a:prstGeom>
          <a:ln w="57150">
            <a:solidFill>
              <a:srgbClr val="BFBFBF"/>
            </a:solidFill>
            <a:miter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1600"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55" name="Shape 255"/>
          <p:cNvSpPr/>
          <p:nvPr/>
        </p:nvSpPr>
        <p:spPr>
          <a:xfrm flipH="1">
            <a:off x="3334048" y="4742312"/>
            <a:ext cx="1056300" cy="1"/>
          </a:xfrm>
          <a:prstGeom prst="line">
            <a:avLst/>
          </a:prstGeom>
          <a:ln w="57150">
            <a:solidFill>
              <a:srgbClr val="BFBFBF"/>
            </a:solidFill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3334048" y="7973144"/>
            <a:ext cx="709910" cy="1"/>
          </a:xfrm>
          <a:prstGeom prst="line">
            <a:avLst/>
          </a:prstGeom>
          <a:ln w="57150">
            <a:solidFill>
              <a:srgbClr val="BFBFBF"/>
            </a:solidFill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57" name="Shape 257"/>
          <p:cNvSpPr/>
          <p:nvPr/>
        </p:nvSpPr>
        <p:spPr>
          <a:xfrm flipH="1">
            <a:off x="3334048" y="4744670"/>
            <a:ext cx="1" cy="3223905"/>
          </a:xfrm>
          <a:prstGeom prst="line">
            <a:avLst/>
          </a:prstGeom>
          <a:ln w="57150">
            <a:solidFill>
              <a:srgbClr val="BFBFBF"/>
            </a:solidFill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2757983" y="6340902"/>
            <a:ext cx="576065" cy="1"/>
          </a:xfrm>
          <a:prstGeom prst="line">
            <a:avLst/>
          </a:prstGeom>
          <a:ln w="57150">
            <a:solidFill>
              <a:srgbClr val="BFBFBF"/>
            </a:solidFill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259" name="image96.png" descr="C:\Documents and Settings\george_chang\桌面\J200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44784" y="6191848"/>
            <a:ext cx="710782" cy="535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97.png" descr="D:\InnoDisk\Customers\Images\minipciedom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 rot="19824893">
            <a:off x="1738005" y="5836563"/>
            <a:ext cx="571041" cy="3754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98.gif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923" y="6155075"/>
            <a:ext cx="666487" cy="670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ge99.gif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82317">
            <a:off x="1231498" y="5574134"/>
            <a:ext cx="644478" cy="674447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hape 263"/>
          <p:cNvSpPr/>
          <p:nvPr/>
        </p:nvSpPr>
        <p:spPr>
          <a:xfrm>
            <a:off x="884790" y="6924560"/>
            <a:ext cx="224435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600" b="1">
                <a:solidFill>
                  <a:srgbClr val="5C5C5C"/>
                </a:solidFill>
                <a:effectLst>
                  <a:outerShdw blurRad="50800" dist="38100" dir="2700000" rotWithShape="0">
                    <a:srgbClr val="FFFFFF">
                      <a:alpha val="40000"/>
                    </a:srgbClr>
                  </a:outerShdw>
                </a:effectLst>
              </a:rPr>
              <a:t>SATADOM</a:t>
            </a:r>
            <a:endParaRPr sz="4200">
              <a:latin typeface="Gill Sans"/>
              <a:ea typeface="Gill Sans"/>
              <a:cs typeface="Gill Sans"/>
              <a:sym typeface="Gill Sans"/>
            </a:endParaRPr>
          </a:p>
          <a:p>
            <a:pPr lvl="0">
              <a:defRPr sz="1800"/>
            </a:pPr>
            <a:r>
              <a:rPr sz="1600" b="1">
                <a:solidFill>
                  <a:srgbClr val="5C5C5C"/>
                </a:solidFill>
                <a:effectLst>
                  <a:outerShdw blurRad="50800" dist="38100" dir="2700000" rotWithShape="0">
                    <a:srgbClr val="FFFFFF">
                      <a:alpha val="40000"/>
                    </a:srgbClr>
                  </a:outerShdw>
                </a:effectLst>
              </a:rPr>
              <a:t>mSATA, SATA Slim</a:t>
            </a:r>
            <a:endParaRPr sz="4200">
              <a:latin typeface="Gill Sans"/>
              <a:ea typeface="Gill Sans"/>
              <a:cs typeface="Gill Sans"/>
              <a:sym typeface="Gill Sans"/>
            </a:endParaRPr>
          </a:p>
          <a:p>
            <a:pPr lvl="0">
              <a:defRPr sz="1800"/>
            </a:pPr>
            <a:r>
              <a:rPr sz="1600" b="1">
                <a:solidFill>
                  <a:srgbClr val="5C5C5C"/>
                </a:solidFill>
                <a:effectLst>
                  <a:outerShdw blurRad="50800" dist="38100" dir="2700000" rotWithShape="0">
                    <a:srgbClr val="FFFFFF">
                      <a:alpha val="40000"/>
                    </a:srgbClr>
                  </a:outerShdw>
                </a:effectLst>
              </a:rPr>
              <a:t>CFast</a:t>
            </a:r>
          </a:p>
        </p:txBody>
      </p:sp>
      <p:sp>
        <p:nvSpPr>
          <p:cNvPr id="264" name="Shape 264"/>
          <p:cNvSpPr/>
          <p:nvPr/>
        </p:nvSpPr>
        <p:spPr>
          <a:xfrm>
            <a:off x="9844719" y="7057477"/>
            <a:ext cx="1572504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600" b="1">
                <a:solidFill>
                  <a:srgbClr val="5C5C5C"/>
                </a:solidFill>
                <a:effectLst>
                  <a:outerShdw blurRad="50800" dist="38100" dir="2700000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1600" b="1">
                <a:solidFill>
                  <a:srgbClr val="5C5C5C"/>
                </a:solidFill>
                <a:effectLst>
                  <a:outerShdw blurRad="50800" dist="38100" dir="2700000" rotWithShape="0">
                    <a:srgbClr val="FFFFFF">
                      <a:alpha val="40000"/>
                    </a:srgbClr>
                  </a:outerShdw>
                </a:effectLst>
              </a:rPr>
              <a:t>nanoSSD</a:t>
            </a:r>
          </a:p>
        </p:txBody>
      </p:sp>
      <p:pic>
        <p:nvPicPr>
          <p:cNvPr id="265" name="image100.png" descr="E:\InnoDisk\0_uSSD\新增資料夾\006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371255" y="6671592"/>
            <a:ext cx="597745" cy="385886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hape 266"/>
          <p:cNvSpPr/>
          <p:nvPr/>
        </p:nvSpPr>
        <p:spPr>
          <a:xfrm>
            <a:off x="10027704" y="4073188"/>
            <a:ext cx="1720090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600" b="1">
                <a:solidFill>
                  <a:srgbClr val="5C5C5C"/>
                </a:solidFill>
                <a:effectLst>
                  <a:outerShdw blurRad="50800" dist="38100" dir="2700000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1600" b="1">
                <a:solidFill>
                  <a:srgbClr val="5C5C5C"/>
                </a:solidFill>
                <a:effectLst>
                  <a:outerShdw blurRad="50800" dist="38100" dir="2700000" rotWithShape="0">
                    <a:srgbClr val="FFFFFF">
                      <a:alpha val="40000"/>
                    </a:srgbClr>
                  </a:outerShdw>
                </a:effectLst>
              </a:rPr>
              <a:t>SD / micro SD</a:t>
            </a:r>
          </a:p>
        </p:txBody>
      </p:sp>
      <p:sp>
        <p:nvSpPr>
          <p:cNvPr id="267" name="Shape 267"/>
          <p:cNvSpPr/>
          <p:nvPr/>
        </p:nvSpPr>
        <p:spPr>
          <a:xfrm>
            <a:off x="6068290" y="7685112"/>
            <a:ext cx="1658245" cy="494719"/>
          </a:xfrm>
          <a:prstGeom prst="rect">
            <a:avLst/>
          </a:prstGeom>
          <a:ln w="57150">
            <a:solidFill>
              <a:srgbClr val="BFBFBF"/>
            </a:solidFill>
            <a:miter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1600"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6897413" y="8261176"/>
            <a:ext cx="1" cy="360041"/>
          </a:xfrm>
          <a:prstGeom prst="line">
            <a:avLst/>
          </a:prstGeom>
          <a:ln w="57150">
            <a:solidFill>
              <a:srgbClr val="BFBFBF"/>
            </a:solidFill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69" name="Shape 269"/>
          <p:cNvSpPr/>
          <p:nvPr/>
        </p:nvSpPr>
        <p:spPr>
          <a:xfrm flipH="1">
            <a:off x="6897413" y="8621215"/>
            <a:ext cx="1650527" cy="1"/>
          </a:xfrm>
          <a:prstGeom prst="line">
            <a:avLst/>
          </a:prstGeom>
          <a:ln w="57150">
            <a:solidFill>
              <a:srgbClr val="BFBFBF"/>
            </a:solidFill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10609828" y="2413939"/>
            <a:ext cx="1773867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600" b="1">
                <a:solidFill>
                  <a:srgbClr val="5C5C5C"/>
                </a:solidFill>
                <a:effectLst>
                  <a:outerShdw blurRad="50800" dist="38100" dir="2700000" rotWithShape="0">
                    <a:srgbClr val="FFFFFF">
                      <a:alpha val="40000"/>
                    </a:srgbClr>
                  </a:outerShdw>
                </a:effectLst>
              </a:rPr>
              <a:t>1.8” SATA SSD</a:t>
            </a:r>
            <a:endParaRPr sz="4200">
              <a:latin typeface="Gill Sans"/>
              <a:ea typeface="Gill Sans"/>
              <a:cs typeface="Gill Sans"/>
              <a:sym typeface="Gill Sans"/>
            </a:endParaRPr>
          </a:p>
          <a:p>
            <a:pPr lvl="0">
              <a:defRPr sz="1800"/>
            </a:pPr>
            <a:r>
              <a:rPr sz="1600" b="1">
                <a:solidFill>
                  <a:srgbClr val="5C5C5C"/>
                </a:solidFill>
                <a:effectLst>
                  <a:outerShdw blurRad="50800" dist="38100" dir="2700000" rotWithShape="0">
                    <a:srgbClr val="FFFFFF">
                      <a:alpha val="40000"/>
                    </a:srgbClr>
                  </a:outerShdw>
                </a:effectLst>
              </a:rPr>
              <a:t>2.5” SATA SSD</a:t>
            </a:r>
          </a:p>
        </p:txBody>
      </p:sp>
      <p:pic>
        <p:nvPicPr>
          <p:cNvPr id="271" name="image101.jpg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3066" y="2174269"/>
            <a:ext cx="752096" cy="992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102.jpg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2282" y="2413939"/>
            <a:ext cx="500786" cy="652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103.jpg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885" y="3445621"/>
            <a:ext cx="626158" cy="626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age104.jpg"/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271" y="7734746"/>
            <a:ext cx="1041058" cy="1041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age105.gif"/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9844">
            <a:off x="8775626" y="7737028"/>
            <a:ext cx="879122" cy="878097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hape 276"/>
          <p:cNvSpPr/>
          <p:nvPr/>
        </p:nvSpPr>
        <p:spPr>
          <a:xfrm>
            <a:off x="9039521" y="8618931"/>
            <a:ext cx="2162559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600" b="1">
                <a:solidFill>
                  <a:srgbClr val="5C5C5C"/>
                </a:solidFill>
                <a:effectLst>
                  <a:outerShdw blurRad="50800" dist="38100" dir="2700000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1600" b="1">
                <a:solidFill>
                  <a:srgbClr val="5C5C5C"/>
                </a:solidFill>
                <a:effectLst>
                  <a:outerShdw blurRad="50800" dist="38100" dir="2700000" rotWithShape="0">
                    <a:srgbClr val="FFFFFF">
                      <a:alpha val="40000"/>
                    </a:srgbClr>
                  </a:outerShdw>
                </a:effectLst>
              </a:rPr>
              <a:t>PATA CF/EDC </a:t>
            </a:r>
          </a:p>
        </p:txBody>
      </p:sp>
      <p:pic>
        <p:nvPicPr>
          <p:cNvPr id="277" name="image106.png"/>
          <p:cNvPicPr/>
          <p:nvPr/>
        </p:nvPicPr>
        <p:blipFill>
          <a:blip r:embed="rId18">
            <a:extLst/>
          </a:blip>
          <a:stretch>
            <a:fillRect/>
          </a:stretch>
        </p:blipFill>
        <p:spPr>
          <a:xfrm rot="18900000">
            <a:off x="10748530" y="3701346"/>
            <a:ext cx="224681" cy="1819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4434</TotalTime>
  <Words>1423</Words>
  <Application>Microsoft Office PowerPoint</Application>
  <PresentationFormat>Custom</PresentationFormat>
  <Paragraphs>345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微軟正黑體</vt:lpstr>
      <vt:lpstr>Microsoft YaHei UI</vt:lpstr>
      <vt:lpstr>Arial</vt:lpstr>
      <vt:lpstr>Calibri</vt:lpstr>
      <vt:lpstr>Calibri Light</vt:lpstr>
      <vt:lpstr>Gill Sans</vt:lpstr>
      <vt:lpstr>Helvetica</vt:lpstr>
      <vt:lpstr>Helvetica Neue</vt:lpstr>
      <vt:lpstr>Segoe UI</vt:lpstr>
      <vt:lpstr>Verdana</vt:lpstr>
      <vt:lpstr>Default</vt:lpstr>
      <vt:lpstr>PowerPoint Presentation</vt:lpstr>
      <vt:lpstr>PowerPoint Presentation</vt:lpstr>
      <vt:lpstr>Company Snapshot</vt:lpstr>
      <vt:lpstr>Milestone</vt:lpstr>
      <vt:lpstr>Global Operation and Local Support</vt:lpstr>
      <vt:lpstr>Our Brand Promise</vt:lpstr>
      <vt:lpstr>Our Advantages</vt:lpstr>
      <vt:lpstr>Product Lines</vt:lpstr>
      <vt:lpstr>Complete Storage Solutions</vt:lpstr>
      <vt:lpstr>Our Expertise and Service Support</vt:lpstr>
      <vt:lpstr>Our Software Services</vt:lpstr>
      <vt:lpstr>Proprietary Technologies and Patents</vt:lpstr>
      <vt:lpstr>Complete Vertical Solutions</vt:lpstr>
      <vt:lpstr>Strategic Partners</vt:lpstr>
      <vt:lpstr>Partner Endorsement</vt:lpstr>
      <vt:lpstr>Forbes Asia’s 200 Best</vt:lpstr>
      <vt:lpstr>PowerPoint Presentation</vt:lpstr>
      <vt:lpstr>Production Capacity and Certifications</vt:lpstr>
      <vt:lpstr>Manufacturing Facilities</vt:lpstr>
      <vt:lpstr>Production and Quality Control System</vt:lpstr>
      <vt:lpstr>Production and Quality Control System</vt:lpstr>
      <vt:lpstr>DQA &amp; FAE</vt:lpstr>
      <vt:lpstr>Our Value to You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Jojo Chang (張素菁)</dc:creator>
  <cp:lastModifiedBy>Marsha Harrison (US)</cp:lastModifiedBy>
  <cp:revision>113</cp:revision>
  <dcterms:modified xsi:type="dcterms:W3CDTF">2016-04-12T16:29:36Z</dcterms:modified>
</cp:coreProperties>
</file>